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38"/>
  </p:notesMasterIdLst>
  <p:sldIdLst>
    <p:sldId id="256" r:id="rId5"/>
    <p:sldId id="297" r:id="rId6"/>
    <p:sldId id="257" r:id="rId7"/>
    <p:sldId id="260" r:id="rId8"/>
    <p:sldId id="270" r:id="rId9"/>
    <p:sldId id="301" r:id="rId10"/>
    <p:sldId id="271" r:id="rId11"/>
    <p:sldId id="259" r:id="rId12"/>
    <p:sldId id="263" r:id="rId13"/>
    <p:sldId id="272" r:id="rId14"/>
    <p:sldId id="265" r:id="rId15"/>
    <p:sldId id="261" r:id="rId16"/>
    <p:sldId id="299" r:id="rId17"/>
    <p:sldId id="266" r:id="rId18"/>
    <p:sldId id="273" r:id="rId19"/>
    <p:sldId id="300" r:id="rId20"/>
    <p:sldId id="278" r:id="rId21"/>
    <p:sldId id="285" r:id="rId22"/>
    <p:sldId id="296" r:id="rId23"/>
    <p:sldId id="298" r:id="rId24"/>
    <p:sldId id="275" r:id="rId25"/>
    <p:sldId id="282" r:id="rId26"/>
    <p:sldId id="289" r:id="rId27"/>
    <p:sldId id="283" r:id="rId28"/>
    <p:sldId id="284" r:id="rId29"/>
    <p:sldId id="307" r:id="rId30"/>
    <p:sldId id="302" r:id="rId31"/>
    <p:sldId id="303" r:id="rId32"/>
    <p:sldId id="288" r:id="rId33"/>
    <p:sldId id="290" r:id="rId34"/>
    <p:sldId id="287" r:id="rId35"/>
    <p:sldId id="304" r:id="rId36"/>
    <p:sldId id="305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ghan Gieseker" initials="MG" lastIdx="1" clrIdx="0">
    <p:extLst>
      <p:ext uri="{19B8F6BF-5375-455C-9EA6-DF929625EA0E}">
        <p15:presenceInfo xmlns:p15="http://schemas.microsoft.com/office/powerpoint/2012/main" userId="S::Meghan.Gieseker@ILHMEC.org::25140872-1f51-4712-8f4e-95d8f190b9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3F5EBD-C1E3-B0A1-23A2-599EF07C83F3}" v="2" dt="2020-04-30T14:21:47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EA703-B0FF-4FB0-9517-FA8002F84E39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E389B2-6D68-44D4-90C7-891F59F9E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896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8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1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3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1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48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2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2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1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9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8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4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88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5.m4a"/><Relationship Id="rId7" Type="http://schemas.openxmlformats.org/officeDocument/2006/relationships/image" Target="../media/image17.jpeg"/><Relationship Id="rId2" Type="http://schemas.microsoft.com/office/2007/relationships/media" Target="../media/media15.m4a"/><Relationship Id="rId1" Type="http://schemas.openxmlformats.org/officeDocument/2006/relationships/tags" Target="../tags/tag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jpe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7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2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jpe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36.tiff"/><Relationship Id="rId5" Type="http://schemas.openxmlformats.org/officeDocument/2006/relationships/image" Target="../media/image35.jpeg"/><Relationship Id="rId4" Type="http://schemas.openxmlformats.org/officeDocument/2006/relationships/image" Target="../media/image34.tiff"/><Relationship Id="rId9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.png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2.png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2.png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.png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9A87-2431-43CB-94A5-274CFF2973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3568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err="1">
                <a:latin typeface="Graphik Semibold" panose="020B0703030202060203" pitchFamily="34" charset="0"/>
              </a:rPr>
              <a:t>Karkomi</a:t>
            </a:r>
            <a:r>
              <a:rPr lang="en-US">
                <a:latin typeface="Graphik Semibold" panose="020B0703030202060203" pitchFamily="34" charset="0"/>
              </a:rPr>
              <a:t> Holocaust Exhibition</a:t>
            </a:r>
            <a:br>
              <a:rPr lang="en-US">
                <a:latin typeface="Graphik Semibold" panose="020B0703030202060203" pitchFamily="34" charset="0"/>
              </a:rPr>
            </a:br>
            <a:r>
              <a:rPr lang="en-US">
                <a:latin typeface="Graphik Semibold" panose="020B0703030202060203" pitchFamily="34" charset="0"/>
              </a:rPr>
              <a:t> Virtual Field Trip</a:t>
            </a:r>
            <a:br>
              <a:rPr lang="en-US">
                <a:latin typeface="Graphik Semibold" panose="020B0703030202060203" pitchFamily="34" charset="0"/>
              </a:rPr>
            </a:br>
            <a:br>
              <a:rPr lang="en-US">
                <a:latin typeface="Graphik Semibold" panose="020B0703030202060203" pitchFamily="34" charset="0"/>
              </a:rPr>
            </a:br>
            <a:r>
              <a:rPr lang="en-US">
                <a:latin typeface="Graphik Semibold" panose="020B0703030202060203" pitchFamily="34" charset="0"/>
              </a:rPr>
              <a:t>Part 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F9424FE-FC4F-4BA0-976B-B38680346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205" y="4391286"/>
            <a:ext cx="5257811" cy="2057404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3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243">
        <p:fade/>
      </p:transition>
    </mc:Choice>
    <mc:Fallback xmlns="">
      <p:transition spd="med" advTm="92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EB461-317A-438A-8BD8-44D753AA8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121" y="858589"/>
            <a:ext cx="4782015" cy="800219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latin typeface="Graphik Regular" panose="020B0503030202060203" pitchFamily="34" charset="0"/>
              </a:rPr>
              <a:t>What surprised you?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96727-B3DB-4D19-A0AA-9D1CAB549FD0}"/>
              </a:ext>
            </a:extLst>
          </p:cNvPr>
          <p:cNvSpPr txBox="1"/>
          <p:nvPr/>
        </p:nvSpPr>
        <p:spPr>
          <a:xfrm>
            <a:off x="842121" y="1658808"/>
            <a:ext cx="495545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latin typeface="Graphik Regular" panose="020B0503030202060203" pitchFamily="34" charset="0"/>
              </a:rPr>
              <a:t>What caught your attention?</a:t>
            </a:r>
          </a:p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6F5B32-29E0-403B-A4B2-6F265E061A52}"/>
              </a:ext>
            </a:extLst>
          </p:cNvPr>
          <p:cNvSpPr/>
          <p:nvPr/>
        </p:nvSpPr>
        <p:spPr>
          <a:xfrm>
            <a:off x="842121" y="2590914"/>
            <a:ext cx="5764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>
                <a:latin typeface="Graphik Regular" panose="020B0503030202060203" pitchFamily="34" charset="0"/>
              </a:rPr>
              <a:t>What questions do you still have?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3CBB94-86DA-4D84-9F4F-9BBC7C5BFE23}"/>
              </a:ext>
            </a:extLst>
          </p:cNvPr>
          <p:cNvSpPr/>
          <p:nvPr/>
        </p:nvSpPr>
        <p:spPr>
          <a:xfrm>
            <a:off x="842121" y="3482257"/>
            <a:ext cx="101536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>
                <a:latin typeface="Graphik Regular" panose="020B0503030202060203" pitchFamily="34" charset="0"/>
              </a:rPr>
              <a:t>How do you think the people in these stories may have felt?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913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8961">
        <p:fade/>
      </p:transition>
    </mc:Choice>
    <mc:Fallback xmlns="">
      <p:transition spd="med" advTm="289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  <p:bldP spid="4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F68C73-DB74-4834-B5C5-700FA1FD1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8" b="161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146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977">
        <p:fade/>
      </p:transition>
    </mc:Choice>
    <mc:Fallback xmlns="">
      <p:transition spd="med" advTm="89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D755C37-F556-4666-A962-61CFE9CA66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1" b="13773"/>
          <a:stretch/>
        </p:blipFill>
        <p:spPr>
          <a:xfrm>
            <a:off x="-1" y="0"/>
            <a:ext cx="12191980" cy="623945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38A241E-0395-41E5-8607-BAA2799A4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4892040"/>
            <a:ext cx="12191999" cy="1965960"/>
          </a:xfrm>
          <a:prstGeom prst="rect">
            <a:avLst/>
          </a:prstGeom>
          <a:solidFill>
            <a:schemeClr val="bg1">
              <a:alpha val="7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720C6B-5104-4BB2-8263-AFD76B49F3E9}"/>
              </a:ext>
            </a:extLst>
          </p:cNvPr>
          <p:cNvSpPr txBox="1"/>
          <p:nvPr/>
        </p:nvSpPr>
        <p:spPr>
          <a:xfrm>
            <a:off x="969264" y="5154168"/>
            <a:ext cx="6973204" cy="12618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>
                <a:solidFill>
                  <a:schemeClr val="tx1">
                    <a:lumMod val="85000"/>
                    <a:lumOff val="15000"/>
                  </a:schemeClr>
                </a:solidFill>
                <a:latin typeface="Graphik Regular" panose="020B0503030202060203" pitchFamily="34" charset="0"/>
                <a:ea typeface="+mj-ea"/>
                <a:cs typeface="+mj-cs"/>
              </a:rPr>
              <a:t>Invasion of Poland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352288-84AD-4CA8-BCD5-76C29D34E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38160" y="5325066"/>
            <a:ext cx="0" cy="9144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8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531">
        <p:fade/>
      </p:transition>
    </mc:Choice>
    <mc:Fallback xmlns="">
      <p:transition spd="med" advTm="135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C58BC5E-E27D-44A1-8C74-503792DD1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3224" y="1143000"/>
            <a:ext cx="0" cy="45720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01C600E-9F8D-4F3F-9F0B-194DD42DE9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t="1270" r="1" b="10898"/>
          <a:stretch/>
        </p:blipFill>
        <p:spPr>
          <a:xfrm>
            <a:off x="806234" y="141071"/>
            <a:ext cx="10579532" cy="6575858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250">
        <p:fade/>
      </p:transition>
    </mc:Choice>
    <mc:Fallback xmlns="">
      <p:transition spd="med" advTm="13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8D764-1886-4D76-8C8C-B291B8A26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783" y="1537855"/>
            <a:ext cx="5830886" cy="288867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r"/>
            <a:r>
              <a:rPr lang="en-US" sz="2800">
                <a:latin typeface="Graphik Regular" panose="020B0503030202060203" pitchFamily="34" charset="0"/>
              </a:rPr>
              <a:t>“We sat at a table eating, and I heard noises outside. We ran outside, and there I saw airplanes flying around, chasing each other. The Nazis were shooting down Polish planes…. </a:t>
            </a:r>
            <a:br>
              <a:rPr lang="en-US" sz="2800">
                <a:latin typeface="Graphik Regular" panose="020B0503030202060203" pitchFamily="34" charset="0"/>
              </a:rPr>
            </a:br>
            <a:r>
              <a:rPr lang="en-US" sz="2800">
                <a:latin typeface="Graphik Regular" panose="020B0503030202060203" pitchFamily="34" charset="0"/>
              </a:rPr>
              <a:t>I was four years old.” </a:t>
            </a:r>
            <a:br>
              <a:rPr lang="en-US" sz="2800">
                <a:latin typeface="Graphik Regular" panose="020B0503030202060203" pitchFamily="34" charset="0"/>
              </a:rPr>
            </a:br>
            <a:br>
              <a:rPr lang="en-US" sz="2800">
                <a:latin typeface="Graphik Regular" panose="020B0503030202060203" pitchFamily="34" charset="0"/>
              </a:rPr>
            </a:br>
            <a:r>
              <a:rPr lang="en-US" sz="2800">
                <a:latin typeface="Graphik Regular" panose="020B0503030202060203" pitchFamily="34" charset="0"/>
              </a:rPr>
              <a:t>- Sam Harris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C6334C2-F73F-4B3B-A626-DD5F69DF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89868" cy="6374535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0FBD507-7F1D-49E7-8944-2CFA988095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r="-2" b="29661"/>
          <a:stretch/>
        </p:blipFill>
        <p:spPr>
          <a:xfrm>
            <a:off x="0" y="0"/>
            <a:ext cx="5234499" cy="6210619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77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088">
        <p:fade/>
      </p:transition>
    </mc:Choice>
    <mc:Fallback xmlns="">
      <p:transition spd="med" advTm="240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43F9F0B-84A0-4AC0-B373-F58DE2F6C7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96" r="1" b="550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3D74F7-DCC6-4B1D-88BA-FF48C40D5B03}"/>
              </a:ext>
            </a:extLst>
          </p:cNvPr>
          <p:cNvSpPr txBox="1"/>
          <p:nvPr/>
        </p:nvSpPr>
        <p:spPr>
          <a:xfrm>
            <a:off x="8022020" y="3067964"/>
            <a:ext cx="3852041" cy="1834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>
                <a:latin typeface="Graphik Regular" panose="020B0503030202060203" pitchFamily="34" charset="0"/>
                <a:ea typeface="+mj-ea"/>
                <a:cs typeface="+mj-cs"/>
              </a:rPr>
              <a:t>German </a:t>
            </a:r>
            <a:r>
              <a:rPr lang="en-US" sz="3100" err="1">
                <a:latin typeface="Graphik Regular" panose="020B0503030202060203" pitchFamily="34" charset="0"/>
                <a:ea typeface="+mj-ea"/>
                <a:cs typeface="+mj-cs"/>
              </a:rPr>
              <a:t>Heinkel</a:t>
            </a:r>
            <a:r>
              <a:rPr lang="en-US" sz="3100">
                <a:latin typeface="Graphik Regular" panose="020B0503030202060203" pitchFamily="34" charset="0"/>
                <a:ea typeface="+mj-ea"/>
                <a:cs typeface="+mj-cs"/>
              </a:rPr>
              <a:t> He 111 bombers on their way to England during the Battle of Britain.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008">
        <p:fade/>
      </p:transition>
    </mc:Choice>
    <mc:Fallback xmlns="">
      <p:transition spd="med" advTm="340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2E0F6CB-2C63-40F7-9258-2F5215CBD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2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4445EA-A403-4E1E-8B5F-73EE6668AD98}"/>
              </a:ext>
            </a:extLst>
          </p:cNvPr>
          <p:cNvSpPr txBox="1"/>
          <p:nvPr/>
        </p:nvSpPr>
        <p:spPr>
          <a:xfrm>
            <a:off x="9283850" y="268941"/>
            <a:ext cx="2241366" cy="2101467"/>
          </a:xfrm>
          <a:prstGeom prst="ellipse">
            <a:avLst/>
          </a:prstGeom>
          <a:solidFill>
            <a:srgbClr val="231815"/>
          </a:solidFill>
          <a:ln w="174625" cmpd="thinThick">
            <a:solidFill>
              <a:srgbClr val="23181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>
                <a:solidFill>
                  <a:srgbClr val="FFFFFF"/>
                </a:solidFill>
                <a:latin typeface="Graphik Regular" panose="020B0503030202060203" pitchFamily="34" charset="0"/>
                <a:ea typeface="+mj-ea"/>
                <a:cs typeface="+mj-cs"/>
              </a:rPr>
              <a:t>Roma Family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923">
        <p:fade/>
      </p:transition>
    </mc:Choice>
    <mc:Fallback xmlns="">
      <p:transition spd="med" advTm="89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ED45C5A-1DAC-4AE9-9B2F-4F9F311157B5}"/>
              </a:ext>
            </a:extLst>
          </p:cNvPr>
          <p:cNvSpPr txBox="1"/>
          <p:nvPr/>
        </p:nvSpPr>
        <p:spPr>
          <a:xfrm>
            <a:off x="6746628" y="1783959"/>
            <a:ext cx="4645250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>
                <a:latin typeface="Graphik Regular" panose="020B0503030202060203" pitchFamily="34" charset="0"/>
                <a:ea typeface="+mj-ea"/>
                <a:cs typeface="+mj-cs"/>
              </a:rPr>
              <a:t>Simone Arnold (left) with her aunt and mother, shortly before she was ordered to report to a re-education home for being a Jehovah’s Witness.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A495C0F-EC3C-4FF5-B58B-4E1A19171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0348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9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348">
        <p:fade/>
      </p:transition>
    </mc:Choice>
    <mc:Fallback xmlns="">
      <p:transition spd="med" advTm="93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A55846D-05FC-4544-A8C3-956A280CB0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19337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2820F9-CCC5-411A-9E45-7B5ABEB134EF}"/>
              </a:ext>
            </a:extLst>
          </p:cNvPr>
          <p:cNvSpPr txBox="1"/>
          <p:nvPr/>
        </p:nvSpPr>
        <p:spPr>
          <a:xfrm>
            <a:off x="8022021" y="3231931"/>
            <a:ext cx="3852041" cy="1834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>
                <a:latin typeface="Graphik Regular" panose="020B0503030202060203" pitchFamily="34" charset="0"/>
                <a:ea typeface="+mj-ea"/>
                <a:cs typeface="+mj-cs"/>
              </a:rPr>
              <a:t>Children at a Catholic institution for the disabled in </a:t>
            </a:r>
            <a:r>
              <a:rPr lang="en-US" sz="3100" err="1">
                <a:latin typeface="Graphik Regular" panose="020B0503030202060203" pitchFamily="34" charset="0"/>
                <a:ea typeface="+mj-ea"/>
                <a:cs typeface="+mj-cs"/>
              </a:rPr>
              <a:t>Ecksberg</a:t>
            </a:r>
            <a:r>
              <a:rPr lang="en-US" sz="3100">
                <a:latin typeface="Graphik Regular" panose="020B0503030202060203" pitchFamily="34" charset="0"/>
                <a:ea typeface="+mj-ea"/>
                <a:cs typeface="+mj-cs"/>
              </a:rPr>
              <a:t>, Germany.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441">
        <p:fade/>
      </p:transition>
    </mc:Choice>
    <mc:Fallback xmlns="">
      <p:transition spd="med" advTm="84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4C66CAD-5265-440B-AD87-4F82407B2A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1" b="4639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3EFBCFA-EA1E-46F3-AC28-149727EABC1B}"/>
              </a:ext>
            </a:extLst>
          </p:cNvPr>
          <p:cNvSpPr txBox="1"/>
          <p:nvPr/>
        </p:nvSpPr>
        <p:spPr>
          <a:xfrm>
            <a:off x="303108" y="5203768"/>
            <a:ext cx="4086012" cy="1411632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Graphik Regular" panose="020B0503030202060203" pitchFamily="34" charset="0"/>
                <a:ea typeface="+mj-ea"/>
                <a:cs typeface="+mj-cs"/>
              </a:rPr>
              <a:t>Execution of Piotr </a:t>
            </a:r>
            <a:r>
              <a:rPr lang="en-US" sz="2400" err="1">
                <a:solidFill>
                  <a:schemeClr val="tx1">
                    <a:lumMod val="75000"/>
                    <a:lumOff val="25000"/>
                  </a:schemeClr>
                </a:solidFill>
                <a:latin typeface="Graphik Regular" panose="020B0503030202060203" pitchFamily="34" charset="0"/>
                <a:ea typeface="+mj-ea"/>
                <a:cs typeface="+mj-cs"/>
              </a:rPr>
              <a:t>Sosnowski</a:t>
            </a: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Graphik Regular" panose="020B0503030202060203" pitchFamily="34" charset="0"/>
                <a:ea typeface="+mj-ea"/>
                <a:cs typeface="+mj-cs"/>
              </a:rPr>
              <a:t>, a Polish deacon in </a:t>
            </a:r>
            <a:r>
              <a:rPr lang="en-US" sz="2400" err="1">
                <a:solidFill>
                  <a:schemeClr val="tx1">
                    <a:lumMod val="75000"/>
                    <a:lumOff val="25000"/>
                  </a:schemeClr>
                </a:solidFill>
                <a:latin typeface="Graphik Regular" panose="020B0503030202060203" pitchFamily="34" charset="0"/>
                <a:ea typeface="+mj-ea"/>
                <a:cs typeface="+mj-cs"/>
              </a:rPr>
              <a:t>Tuchola</a:t>
            </a: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Graphik Regular" panose="020B0503030202060203" pitchFamily="34" charset="0"/>
                <a:ea typeface="+mj-ea"/>
                <a:cs typeface="+mj-cs"/>
              </a:rPr>
              <a:t> Forest, Poland.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188">
        <p:fade/>
      </p:transition>
    </mc:Choice>
    <mc:Fallback xmlns="">
      <p:transition spd="med" advTm="201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381D559-C64C-4924-AD85-2925114DD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408776"/>
            <a:ext cx="10515600" cy="4492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err="1">
                <a:latin typeface="Graphik Regular" panose="020B0503030202060203" pitchFamily="34" charset="0"/>
              </a:rPr>
              <a:t>Hadamar</a:t>
            </a:r>
            <a:r>
              <a:rPr lang="en-US">
                <a:latin typeface="Graphik Regular" panose="020B0503030202060203" pitchFamily="34" charset="0"/>
              </a:rPr>
              <a:t> euthanasia center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7A53A6-4777-4156-9BCD-8D9F53FF4F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837" y="0"/>
            <a:ext cx="9108142" cy="633300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7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8338">
        <p:fade/>
      </p:transition>
    </mc:Choice>
    <mc:Fallback xmlns="">
      <p:transition spd="med" advTm="283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F3EB4A-8B36-43B4-A88D-528F63E3BE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44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30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810">
        <p:fade/>
      </p:transition>
    </mc:Choice>
    <mc:Fallback xmlns="">
      <p:transition spd="med" advTm="128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6DF3E1B-7D60-4322-8C7F-45B7B1B31E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27" r="1" b="403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7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539">
        <p:fade/>
      </p:transition>
    </mc:Choice>
    <mc:Fallback xmlns="">
      <p:transition spd="med" advTm="315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C1DB56F-4987-4992-A79A-26FD8DDEFD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1126" r="1" b="6486"/>
          <a:stretch/>
        </p:blipFill>
        <p:spPr>
          <a:xfrm>
            <a:off x="8319281" y="1741192"/>
            <a:ext cx="3517119" cy="336946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5975EC61-F7AA-462F-8E49-E88BF033B1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8" b="8014"/>
          <a:stretch/>
        </p:blipFill>
        <p:spPr>
          <a:xfrm>
            <a:off x="4310676" y="2084616"/>
            <a:ext cx="3537345" cy="2682622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0B1A00DE-DA3F-43DB-89DF-08F123982E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3" r="1" b="312"/>
          <a:stretch/>
        </p:blipFill>
        <p:spPr>
          <a:xfrm>
            <a:off x="354299" y="1741192"/>
            <a:ext cx="3517120" cy="348941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29EB397-D6F7-4489-93D3-F2AA42960ABD}"/>
              </a:ext>
            </a:extLst>
          </p:cNvPr>
          <p:cNvSpPr/>
          <p:nvPr/>
        </p:nvSpPr>
        <p:spPr>
          <a:xfrm>
            <a:off x="7976901" y="5284113"/>
            <a:ext cx="3811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sz="2800">
                <a:latin typeface="Graphik Regular" panose="020B0503030202060203" pitchFamily="34" charset="0"/>
              </a:rPr>
              <a:t>Dutch Jewish Star</a:t>
            </a:r>
            <a:endParaRPr lang="en-US" sz="2800">
              <a:latin typeface="Graphik Regular" panose="020B050303020206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72A62B-3C50-4AF5-8D0D-01E1213B0FEF}"/>
              </a:ext>
            </a:extLst>
          </p:cNvPr>
          <p:cNvSpPr/>
          <p:nvPr/>
        </p:nvSpPr>
        <p:spPr>
          <a:xfrm>
            <a:off x="4196081" y="1479582"/>
            <a:ext cx="3811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sz="2800">
                <a:latin typeface="Graphik Regular" panose="020B0503030202060203" pitchFamily="34" charset="0"/>
              </a:rPr>
              <a:t>French Jewish Star</a:t>
            </a:r>
            <a:endParaRPr lang="en-US" sz="2800">
              <a:latin typeface="Graphik Regular" panose="020B050303020206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E67A73-E776-4786-A84F-879AFB49E3F2}"/>
              </a:ext>
            </a:extLst>
          </p:cNvPr>
          <p:cNvSpPr/>
          <p:nvPr/>
        </p:nvSpPr>
        <p:spPr>
          <a:xfrm>
            <a:off x="354299" y="5284113"/>
            <a:ext cx="38113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sz="2800">
                <a:latin typeface="Graphik Regular" panose="020B0503030202060203" pitchFamily="34" charset="0"/>
              </a:rPr>
              <a:t>German Jewish Star</a:t>
            </a:r>
            <a:endParaRPr lang="en-US" sz="2800">
              <a:latin typeface="Graphik Regular" panose="020B0503030202060203" pitchFamily="34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311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195">
        <p:fade/>
      </p:transition>
    </mc:Choice>
    <mc:Fallback xmlns="">
      <p:transition spd="med" advTm="591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5FDF5B-612C-4842-A0C5-3B773C855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856" y="0"/>
            <a:ext cx="10450287" cy="68580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1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013">
        <p:fade/>
      </p:transition>
    </mc:Choice>
    <mc:Fallback xmlns="">
      <p:transition spd="med" advTm="140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3806D23-CC5D-419A-B175-28FE0D9251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70" b="45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9E19E1B-F24D-4A98-8621-EE52456EA5D7}"/>
              </a:ext>
            </a:extLst>
          </p:cNvPr>
          <p:cNvSpPr/>
          <p:nvPr/>
        </p:nvSpPr>
        <p:spPr>
          <a:xfrm>
            <a:off x="169127" y="188813"/>
            <a:ext cx="3414373" cy="886397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900">
                <a:solidFill>
                  <a:schemeClr val="tx1">
                    <a:lumMod val="75000"/>
                    <a:lumOff val="25000"/>
                  </a:schemeClr>
                </a:solidFill>
                <a:latin typeface="Graphik Regular" panose="020B0503030202060203" pitchFamily="34" charset="0"/>
                <a:ea typeface="+mj-ea"/>
                <a:cs typeface="+mj-cs"/>
              </a:rPr>
              <a:t>Jews at forced labor, constructing wall around Krakow ghetto.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C44346-06EB-4E0F-8AE3-0AB00241E4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13"/>
          <a:stretch/>
        </p:blipFill>
        <p:spPr>
          <a:xfrm>
            <a:off x="37354" y="1490282"/>
            <a:ext cx="7517875" cy="4228805"/>
          </a:xfrm>
          <a:prstGeom prst="rect">
            <a:avLst/>
          </a:prstGeom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748E3C8A-C45A-4C62-AB6A-404F6FB1A6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835" y="485054"/>
            <a:ext cx="4723810" cy="6343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2643C4-67B1-4F2B-8727-AD7979DD4B6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7"/>
          <a:stretch/>
        </p:blipFill>
        <p:spPr>
          <a:xfrm>
            <a:off x="1268730" y="651509"/>
            <a:ext cx="9875520" cy="55549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547569-1772-4AC4-95A9-8A18EA98563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1" r="1572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CBDB09C-3FB6-4661-9D86-657578EBE634}"/>
              </a:ext>
            </a:extLst>
          </p:cNvPr>
          <p:cNvSpPr txBox="1">
            <a:spLocks/>
          </p:cNvSpPr>
          <p:nvPr/>
        </p:nvSpPr>
        <p:spPr>
          <a:xfrm>
            <a:off x="1272992" y="2206528"/>
            <a:ext cx="3328709" cy="348061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>
                <a:latin typeface="Graphik Regular" panose="020B0503030202060203" pitchFamily="34" charset="0"/>
              </a:rPr>
              <a:t>German policeman checking identification papers of Jews in Krakow ghetto.</a:t>
            </a: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0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048">
        <p:fade/>
      </p:transition>
    </mc:Choice>
    <mc:Fallback xmlns="">
      <p:transition spd="med" advTm="220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 animBg="1"/>
      <p:bldP spid="2" grpId="1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02AC84E-E8C9-49BC-B3D4-26D2424952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6" b="10316"/>
          <a:stretch/>
        </p:blipFill>
        <p:spPr>
          <a:xfrm>
            <a:off x="0" y="10"/>
            <a:ext cx="12192000" cy="6857990"/>
          </a:xfrm>
          <a:prstGeom prst="rect">
            <a:avLst/>
          </a:prstGeom>
        </p:spPr>
      </p:pic>
      <p:sp>
        <p:nvSpPr>
          <p:cNvPr id="16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458248-D3C0-4962-987F-4AB088C2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950" y="3754816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latin typeface="Graphik Regular" panose="020B0503030202060203" pitchFamily="34" charset="0"/>
              </a:rPr>
              <a:t>Jews waiting in line outside the </a:t>
            </a:r>
            <a:r>
              <a:rPr lang="en-US" sz="2800" err="1">
                <a:latin typeface="Graphik Regular" panose="020B0503030202060203" pitchFamily="34" charset="0"/>
              </a:rPr>
              <a:t>Judenrat</a:t>
            </a:r>
            <a:r>
              <a:rPr lang="en-US" sz="2800">
                <a:latin typeface="Graphik Regular" panose="020B0503030202060203" pitchFamily="34" charset="0"/>
              </a:rPr>
              <a:t> to register for apartments in the ghetto.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5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387">
        <p:fade/>
      </p:transition>
    </mc:Choice>
    <mc:Fallback xmlns="">
      <p:transition spd="med" advTm="583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350A8A1-429D-44E6-9C15-6680E5021A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8DE84D-8142-4F04-B71D-7C6AD9E8005C}"/>
              </a:ext>
            </a:extLst>
          </p:cNvPr>
          <p:cNvSpPr txBox="1"/>
          <p:nvPr/>
        </p:nvSpPr>
        <p:spPr>
          <a:xfrm>
            <a:off x="158368" y="285632"/>
            <a:ext cx="3414373" cy="886397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Graphik Regular" panose="020B0503030202060203" pitchFamily="34" charset="0"/>
                <a:ea typeface="+mj-ea"/>
                <a:cs typeface="+mj-cs"/>
              </a:rPr>
              <a:t>School children waiting in line outside Lodz ghetto soup kitchen.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3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622">
        <p:fade/>
      </p:transition>
    </mc:Choice>
    <mc:Fallback xmlns="">
      <p:transition spd="med" advTm="46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CCD935-9A14-4322-A8EB-9941B524A9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 b="92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1" name="Rectangle 2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79284C-1111-43F1-B9DC-5D8FCD348DB0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Graphik Regular" panose="020B0503030202060203" pitchFamily="34" charset="0"/>
                <a:ea typeface="+mj-ea"/>
                <a:cs typeface="+mj-cs"/>
              </a:rPr>
              <a:t>Class photograph from Lodz ghetto.</a:t>
            </a:r>
          </a:p>
        </p:txBody>
      </p:sp>
      <p:cxnSp>
        <p:nvCxnSpPr>
          <p:cNvPr id="32" name="Straight Connector 2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2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58">
        <p:fade/>
      </p:transition>
    </mc:Choice>
    <mc:Fallback xmlns="">
      <p:transition spd="med" advTm="41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DBAA00-B057-49CA-9600-F4DD4BAF23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BDEA67-5CBD-497C-9598-82DD23E17976}"/>
              </a:ext>
            </a:extLst>
          </p:cNvPr>
          <p:cNvSpPr txBox="1"/>
          <p:nvPr/>
        </p:nvSpPr>
        <p:spPr>
          <a:xfrm>
            <a:off x="640080" y="640080"/>
            <a:ext cx="2752354" cy="2709275"/>
          </a:xfrm>
          <a:prstGeom prst="ellipse">
            <a:avLst/>
          </a:prstGeom>
          <a:solidFill>
            <a:srgbClr val="231815"/>
          </a:solidFill>
          <a:ln w="174625" cmpd="thinThick">
            <a:solidFill>
              <a:srgbClr val="23181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>
                <a:solidFill>
                  <a:srgbClr val="FFFFFF"/>
                </a:solidFill>
                <a:latin typeface="Graphik Regular" panose="020B0503030202060203" pitchFamily="34" charset="0"/>
                <a:ea typeface="+mj-ea"/>
                <a:cs typeface="+mj-cs"/>
              </a:rPr>
              <a:t>Public prayer on Yom Kippur in Lodz ghetto.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9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149">
        <p:fade/>
      </p:transition>
    </mc:Choice>
    <mc:Fallback xmlns="">
      <p:transition spd="med" advTm="81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2F11F-BB9E-4772-AB77-6BA3BF679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550018"/>
            <a:ext cx="2823660" cy="39244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/>
              <a:t> </a:t>
            </a:r>
            <a:r>
              <a:rPr lang="en-US">
                <a:latin typeface="Graphik Regular" panose="020B0503030202060203" pitchFamily="34" charset="0"/>
              </a:rPr>
              <a:t>Henryk Ross and Stefania Schoenberg standing beneath a chuppah during their wedding in the Lodz Ghetto.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5AA2E8-2A85-4ADA-B583-4647E585C1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661" y="-11965"/>
            <a:ext cx="10515600" cy="68580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76">
        <p:fade/>
      </p:transition>
    </mc:Choice>
    <mc:Fallback xmlns="">
      <p:transition spd="med" advTm="35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2701C6-D88F-40EA-AA9E-735963298C8E}"/>
              </a:ext>
            </a:extLst>
          </p:cNvPr>
          <p:cNvSpPr txBox="1"/>
          <p:nvPr/>
        </p:nvSpPr>
        <p:spPr>
          <a:xfrm>
            <a:off x="6746628" y="952687"/>
            <a:ext cx="4645250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>
                <a:latin typeface="Graphik Regular" panose="020B0503030202060203" pitchFamily="34" charset="0"/>
                <a:ea typeface="+mj-ea"/>
                <a:cs typeface="+mj-cs"/>
              </a:rPr>
              <a:t>Violinists in </a:t>
            </a:r>
            <a:r>
              <a:rPr lang="en-US" sz="4000" err="1">
                <a:latin typeface="Graphik Regular" panose="020B0503030202060203" pitchFamily="34" charset="0"/>
                <a:ea typeface="+mj-ea"/>
                <a:cs typeface="+mj-cs"/>
              </a:rPr>
              <a:t>Kovno</a:t>
            </a:r>
            <a:r>
              <a:rPr lang="en-US" sz="4000">
                <a:latin typeface="Graphik Regular" panose="020B0503030202060203" pitchFamily="34" charset="0"/>
                <a:ea typeface="+mj-ea"/>
                <a:cs typeface="+mj-cs"/>
              </a:rPr>
              <a:t> ghetto orchestra.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E4274F7-A6E2-40A2-914E-D63EF24599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7" r="20261" b="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9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513">
        <p:fade/>
      </p:transition>
    </mc:Choice>
    <mc:Fallback xmlns="">
      <p:transition spd="med" advTm="75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F1F3CBC-C5C7-46D7-8754-D2F49336F8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8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3765E22-CE1E-487D-95BC-AE78283ED8C5}"/>
              </a:ext>
            </a:extLst>
          </p:cNvPr>
          <p:cNvSpPr/>
          <p:nvPr/>
        </p:nvSpPr>
        <p:spPr>
          <a:xfrm>
            <a:off x="9757296" y="3124914"/>
            <a:ext cx="24346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>
                <a:latin typeface="Graphik Regular" panose="020B0503030202060203" pitchFamily="34" charset="0"/>
              </a:rPr>
              <a:t>Student in the Lodz ghetto showing his teacher the location of Haifa, Palestine.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6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916">
        <p:fade/>
      </p:transition>
    </mc:Choice>
    <mc:Fallback xmlns="">
      <p:transition spd="med" advTm="139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5E00456-25B8-447F-8BE8-CFC82BF629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7" r="1" b="43855"/>
          <a:stretch/>
        </p:blipFill>
        <p:spPr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2CE5B38-589A-4F00-BB09-D7C03E1A6F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8" r="-1" b="17392"/>
          <a:stretch/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7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380">
        <p:fade/>
      </p:transition>
    </mc:Choice>
    <mc:Fallback xmlns="">
      <p:transition spd="med" advTm="193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32FF66-1894-4358-97B5-2640EC8404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CBFC3C-12B6-4D0F-98F0-2E699B9F8323}"/>
              </a:ext>
            </a:extLst>
          </p:cNvPr>
          <p:cNvSpPr txBox="1"/>
          <p:nvPr/>
        </p:nvSpPr>
        <p:spPr>
          <a:xfrm>
            <a:off x="8198428" y="5690795"/>
            <a:ext cx="3527408" cy="827786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err="1">
                <a:solidFill>
                  <a:schemeClr val="tx1">
                    <a:lumMod val="75000"/>
                    <a:lumOff val="25000"/>
                  </a:schemeClr>
                </a:solidFill>
                <a:latin typeface="Graphik Regular" panose="020B0503030202060203" pitchFamily="34" charset="0"/>
                <a:ea typeface="+mj-ea"/>
                <a:cs typeface="+mj-cs"/>
              </a:rPr>
              <a:t>Oneg</a:t>
            </a: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Graphik Regular" panose="020B0503030202060203" pitchFamily="34" charset="0"/>
                <a:ea typeface="+mj-ea"/>
                <a:cs typeface="+mj-cs"/>
              </a:rPr>
              <a:t> Shabbat archive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1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4635">
        <p:fade/>
      </p:transition>
    </mc:Choice>
    <mc:Fallback xmlns="">
      <p:transition spd="med" advTm="546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1FC8D-92C3-42C0-B790-F980D99C7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368" y="4522156"/>
            <a:ext cx="4937937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Graphik Regular" panose="020B0503030202060203" pitchFamily="34" charset="0"/>
              </a:rPr>
              <a:t>Women couriers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0910C4-71B4-4B84-B662-699B6C576F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8044"/>
          <a:stretch/>
        </p:blipFill>
        <p:spPr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F6E8F6-3DD1-40D5-BFA8-8373D79B08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1" r="2" b="12733"/>
          <a:stretch/>
        </p:blipFill>
        <p:spPr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3C436A-E5A2-4F97-A616-814A668E6C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" r="-5" b="870"/>
          <a:stretch/>
        </p:blipFill>
        <p:spPr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8CD3C9F-E0A6-41DB-A8C7-E4809DD62DA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7" r="-3" b="24099"/>
          <a:stretch/>
        </p:blipFill>
        <p:spPr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2E79F4-C05D-45DA-AC32-AE077C8E4B6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2" r="4" b="25496"/>
          <a:stretch/>
        </p:blipFill>
        <p:spPr>
          <a:xfrm>
            <a:off x="9363236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71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2883">
        <p:fade/>
      </p:transition>
    </mc:Choice>
    <mc:Fallback xmlns="">
      <p:transition spd="med" advTm="528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B2C256-9A82-494A-9A2C-7B1DB51526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1" t="22301" r="15200" b="36215"/>
          <a:stretch/>
        </p:blipFill>
        <p:spPr>
          <a:xfrm>
            <a:off x="1699708" y="10"/>
            <a:ext cx="8639247" cy="685799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4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951">
        <p:fade/>
      </p:transition>
    </mc:Choice>
    <mc:Fallback xmlns="">
      <p:transition spd="med" advTm="299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4BB55E2-789B-406E-89B4-5290C4CFB8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55E19C-5DBC-43F9-A794-DAA62CCB35E2}"/>
              </a:ext>
            </a:extLst>
          </p:cNvPr>
          <p:cNvSpPr txBox="1"/>
          <p:nvPr/>
        </p:nvSpPr>
        <p:spPr>
          <a:xfrm>
            <a:off x="408791" y="311972"/>
            <a:ext cx="2101516" cy="2122983"/>
          </a:xfrm>
          <a:prstGeom prst="ellipse">
            <a:avLst/>
          </a:prstGeom>
          <a:solidFill>
            <a:srgbClr val="231815"/>
          </a:solidFill>
          <a:ln w="174625" cmpd="thinThick">
            <a:solidFill>
              <a:srgbClr val="23181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Model of Warsaw ghetto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7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2983">
        <p:fade/>
      </p:transition>
    </mc:Choice>
    <mc:Fallback xmlns="">
      <p:transition spd="med" advTm="629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81494A-7E8C-4AAA-BBFA-E2A3F044D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38401"/>
            <a:ext cx="3667037" cy="9905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err="1">
                <a:latin typeface="Graphik Regular" panose="020B0503030202060203" pitchFamily="34" charset="0"/>
              </a:rPr>
              <a:t>Cipora</a:t>
            </a:r>
            <a:r>
              <a:rPr lang="en-US">
                <a:latin typeface="Graphik Regular" panose="020B0503030202060203" pitchFamily="34" charset="0"/>
              </a:rPr>
              <a:t> Katz </a:t>
            </a:r>
            <a:br>
              <a:rPr lang="en-US">
                <a:latin typeface="Graphik Regular" panose="020B0503030202060203" pitchFamily="34" charset="0"/>
              </a:rPr>
            </a:br>
            <a:r>
              <a:rPr lang="en-US">
                <a:latin typeface="Graphik Regular" panose="020B0503030202060203" pitchFamily="34" charset="0"/>
              </a:rPr>
              <a:t>(right)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39F1AA6-8808-4FA5-B3D4-02F01A4596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" r="10502" b="-1"/>
          <a:stretch/>
        </p:blipFill>
        <p:spPr>
          <a:xfrm>
            <a:off x="3434576" y="256478"/>
            <a:ext cx="8117761" cy="6255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4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1542">
        <p:fade/>
      </p:transition>
    </mc:Choice>
    <mc:Fallback xmlns="">
      <p:transition spd="med" advTm="715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5404B08-74BE-4132-8C0F-4E85751E61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7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3260">
        <p:fade/>
      </p:transition>
    </mc:Choice>
    <mc:Fallback xmlns="">
      <p:transition spd="med" advTm="332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D13A2A-7695-45CD-B4E4-F8A2D9EF6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raphik Regular" panose="020B0503030202060203" pitchFamily="34" charset="0"/>
              </a:rPr>
              <a:t>Questions for Discussion: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485764-C83E-4AAE-A565-815162325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4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041">
        <p:fade/>
      </p:transition>
    </mc:Choice>
    <mc:Fallback xmlns="">
      <p:transition spd="med" advTm="60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D13A2A-7695-45CD-B4E4-F8A2D9EF6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raphik Regular" panose="020B0503030202060203" pitchFamily="34" charset="0"/>
              </a:rPr>
              <a:t>Photo Credits: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485764-C83E-4AAE-A565-815162325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3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2.9|2.6|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6b0f1b-1da8-41a4-a21b-72b9343e43e4">
      <Terms xmlns="http://schemas.microsoft.com/office/infopath/2007/PartnerControls"/>
    </lcf76f155ced4ddcb4097134ff3c332f>
    <TaxCatchAll xmlns="87ea5852-b313-49a0-8394-05e319ec280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920AB73261B24F90CA691A0E427465" ma:contentTypeVersion="15" ma:contentTypeDescription="Create a new document." ma:contentTypeScope="" ma:versionID="e17f9489a0e576531e0ecdf14aa3669d">
  <xsd:schema xmlns:xsd="http://www.w3.org/2001/XMLSchema" xmlns:xs="http://www.w3.org/2001/XMLSchema" xmlns:p="http://schemas.microsoft.com/office/2006/metadata/properties" xmlns:ns2="87ea5852-b313-49a0-8394-05e319ec2806" xmlns:ns3="e66b0f1b-1da8-41a4-a21b-72b9343e43e4" targetNamespace="http://schemas.microsoft.com/office/2006/metadata/properties" ma:root="true" ma:fieldsID="dcb5f5a616d93554ab4503d5e118cbc4" ns2:_="" ns3:_="">
    <xsd:import namespace="87ea5852-b313-49a0-8394-05e319ec2806"/>
    <xsd:import namespace="e66b0f1b-1da8-41a4-a21b-72b9343e43e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ea5852-b313-49a0-8394-05e319ec280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c72d4a2-939f-41a2-8d29-c1479d8ce348}" ma:internalName="TaxCatchAll" ma:showField="CatchAllData" ma:web="87ea5852-b313-49a0-8394-05e319ec28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6b0f1b-1da8-41a4-a21b-72b9343e43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c028179-d740-48a6-b663-7a89c99d82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5E0DED-ABBC-4D46-B109-90DBE0819E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3D0406-9241-413E-AC58-07D51C09F04D}">
  <ds:schemaRefs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metadata/properties"/>
    <ds:schemaRef ds:uri="3261d3b9-046a-4701-93f0-3ba76c196800"/>
    <ds:schemaRef ds:uri="http://schemas.openxmlformats.org/package/2006/metadata/core-properties"/>
    <ds:schemaRef ds:uri="http://schemas.microsoft.com/office/2006/documentManagement/types"/>
    <ds:schemaRef ds:uri="c3990b05-fc0e-40da-9d10-f0e18bf614b2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C6C7938-A922-443C-9A57-77D6EAF82A8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Office PowerPoint</Application>
  <PresentationFormat>Widescreen</PresentationFormat>
  <Paragraphs>31</Paragraphs>
  <Slides>33</Slides>
  <Notes>0</Notes>
  <HiddenSlides>1</HiddenSlides>
  <MMClips>32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Graphik Regular</vt:lpstr>
      <vt:lpstr>Graphik Semibold</vt:lpstr>
      <vt:lpstr>Office Theme</vt:lpstr>
      <vt:lpstr>Karkomi Holocaust Exhibition  Virtual Field Trip  Part 2</vt:lpstr>
      <vt:lpstr>PowerPoint Presentation</vt:lpstr>
      <vt:lpstr>PowerPoint Presentation</vt:lpstr>
      <vt:lpstr>PowerPoint Presentation</vt:lpstr>
      <vt:lpstr>PowerPoint Presentation</vt:lpstr>
      <vt:lpstr>“We sat at a table eating, and I heard noises outside. We ran outside, and there I saw airplanes flying around, chasing each other. The Nazis were shooting down Polish planes….  I was four years old.”   - Sam Harris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Jews waiting in line outside the Judenrat to register for apartments in the ghetto.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Women couriers</vt:lpstr>
      <vt:lpstr>PowerPoint Presentation</vt:lpstr>
      <vt:lpstr>PowerPoint Presentation</vt:lpstr>
      <vt:lpstr>PowerPoint Presentation</vt:lpstr>
      <vt:lpstr>PowerPoint Presentation</vt:lpstr>
      <vt:lpstr>Questions for Discussion:</vt:lpstr>
      <vt:lpstr>Photo Credits: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Karkomi Holocaust Exhibition  Virtual Field Trip  Part 2</dc:title>
  <dc:creator>Meghan Gieseker</dc:creator>
  <cp:lastModifiedBy>Amanda Friedeman</cp:lastModifiedBy>
  <cp:revision>2</cp:revision>
  <dcterms:created xsi:type="dcterms:W3CDTF">2020-04-28T19:01:45Z</dcterms:created>
  <dcterms:modified xsi:type="dcterms:W3CDTF">2020-04-30T14:26:48Z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0x010100AEA58862DBC4A24BBE745926F80F076F</vt:lpwstr>
  </property>
</Properties>
</file>