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  <p:sldId id="297" r:id="rId6"/>
    <p:sldId id="257" r:id="rId7"/>
    <p:sldId id="270" r:id="rId8"/>
    <p:sldId id="260" r:id="rId9"/>
    <p:sldId id="273" r:id="rId10"/>
    <p:sldId id="274" r:id="rId11"/>
    <p:sldId id="279" r:id="rId12"/>
    <p:sldId id="275" r:id="rId13"/>
    <p:sldId id="299" r:id="rId14"/>
    <p:sldId id="276" r:id="rId15"/>
    <p:sldId id="277" r:id="rId16"/>
    <p:sldId id="278" r:id="rId17"/>
    <p:sldId id="280" r:id="rId18"/>
    <p:sldId id="281" r:id="rId19"/>
    <p:sldId id="282" r:id="rId20"/>
    <p:sldId id="283" r:id="rId21"/>
    <p:sldId id="303" r:id="rId22"/>
    <p:sldId id="284" r:id="rId23"/>
    <p:sldId id="285" r:id="rId24"/>
    <p:sldId id="296" r:id="rId25"/>
    <p:sldId id="286" r:id="rId26"/>
    <p:sldId id="304" r:id="rId27"/>
    <p:sldId id="288" r:id="rId28"/>
    <p:sldId id="289" r:id="rId29"/>
    <p:sldId id="290" r:id="rId30"/>
    <p:sldId id="287" r:id="rId31"/>
    <p:sldId id="300" r:id="rId32"/>
    <p:sldId id="30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ghan Gieseker" initials="MG" lastIdx="1" clrIdx="0">
    <p:extLst>
      <p:ext uri="{19B8F6BF-5375-455C-9EA6-DF929625EA0E}">
        <p15:presenceInfo xmlns:p15="http://schemas.microsoft.com/office/powerpoint/2012/main" userId="S::Meghan.Gieseker@ILHMEC.org::25140872-1f51-4712-8f4e-95d8f190b910" providerId="AD"/>
      </p:ext>
    </p:extLst>
  </p:cmAuthor>
  <p:cmAuthor id="2" name="Amanda Friedeman" initials="AF" lastIdx="3" clrIdx="1">
    <p:extLst>
      <p:ext uri="{19B8F6BF-5375-455C-9EA6-DF929625EA0E}">
        <p15:presenceInfo xmlns:p15="http://schemas.microsoft.com/office/powerpoint/2012/main" userId="S::Amanda.Friedeman@ILHMEC.org::ca64edd2-1e12-453e-8045-7f2986f391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A11255-6C90-571A-BCBC-83E44710E1FA}" v="226" dt="2020-04-29T19:14:14.5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65" d="100"/>
          <a:sy n="65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8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1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3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1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48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2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2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1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9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8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4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42000-8FE7-4703-BF7E-CBDFA1C7A29D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CA966-C129-40C9-81D3-CFE3F9E0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88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tif"/><Relationship Id="rId12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jpe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e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2" Type="http://schemas.microsoft.com/office/2007/relationships/media" Target="../media/media20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27.jpeg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7" Type="http://schemas.openxmlformats.org/officeDocument/2006/relationships/image" Target="../media/image2.png"/><Relationship Id="rId2" Type="http://schemas.microsoft.com/office/2007/relationships/media" Target="../media/media21.m4a"/><Relationship Id="rId1" Type="http://schemas.openxmlformats.org/officeDocument/2006/relationships/tags" Target="../tags/tag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3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D9A87-2431-43CB-94A5-274CFF2973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3568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Graphik Semibold" panose="020B0703030202060203" pitchFamily="34" charset="0"/>
              </a:rPr>
              <a:t>Karkomi</a:t>
            </a:r>
            <a:r>
              <a:rPr lang="en-US" dirty="0">
                <a:latin typeface="Graphik Semibold" panose="020B0703030202060203" pitchFamily="34" charset="0"/>
              </a:rPr>
              <a:t> Holocaust Exhibition </a:t>
            </a:r>
            <a:br>
              <a:rPr lang="en-US" dirty="0">
                <a:latin typeface="Graphik Semibold" panose="020B0703030202060203" pitchFamily="34" charset="0"/>
              </a:rPr>
            </a:br>
            <a:r>
              <a:rPr lang="en-US" dirty="0">
                <a:latin typeface="Graphik Semibold" panose="020B0703030202060203" pitchFamily="34" charset="0"/>
              </a:rPr>
              <a:t>Virtual Field Trip</a:t>
            </a:r>
            <a:br>
              <a:rPr lang="en-US" dirty="0">
                <a:latin typeface="Graphik Semibold" panose="020B0703030202060203" pitchFamily="34" charset="0"/>
              </a:rPr>
            </a:br>
            <a:br>
              <a:rPr lang="en-US" dirty="0">
                <a:latin typeface="Graphik Semibold" panose="020B0703030202060203" pitchFamily="34" charset="0"/>
              </a:rPr>
            </a:br>
            <a:r>
              <a:rPr lang="en-US" dirty="0">
                <a:latin typeface="Graphik Semibold" panose="020B0703030202060203" pitchFamily="34" charset="0"/>
              </a:rPr>
              <a:t>Part 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F9424FE-FC4F-4BA0-976B-B38680346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38" y="4491039"/>
            <a:ext cx="5257811" cy="2057404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3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4601">
        <p:fade/>
      </p:transition>
    </mc:Choice>
    <mc:Fallback xmlns="">
      <p:transition spd="med" advTm="346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EB461-317A-438A-8BD8-44D753AA8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121" y="858589"/>
            <a:ext cx="4782015" cy="80021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Graphik Regular" panose="020B0503030202060203" pitchFamily="34" charset="0"/>
              </a:rPr>
              <a:t>What surprised you?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896727-B3DB-4D19-A0AA-9D1CAB549FD0}"/>
              </a:ext>
            </a:extLst>
          </p:cNvPr>
          <p:cNvSpPr txBox="1"/>
          <p:nvPr/>
        </p:nvSpPr>
        <p:spPr>
          <a:xfrm>
            <a:off x="842121" y="1658808"/>
            <a:ext cx="495545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Graphik Regular" panose="020B0503030202060203" pitchFamily="34" charset="0"/>
              </a:rPr>
              <a:t>What caught your attention?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6F5B32-29E0-403B-A4B2-6F265E061A52}"/>
              </a:ext>
            </a:extLst>
          </p:cNvPr>
          <p:cNvSpPr/>
          <p:nvPr/>
        </p:nvSpPr>
        <p:spPr>
          <a:xfrm>
            <a:off x="842121" y="2459027"/>
            <a:ext cx="57643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Graphik Regular" panose="020B0503030202060203" pitchFamily="34" charset="0"/>
              </a:rPr>
              <a:t>What questions do you still have?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3CBB94-86DA-4D84-9F4F-9BBC7C5BFE23}"/>
              </a:ext>
            </a:extLst>
          </p:cNvPr>
          <p:cNvSpPr/>
          <p:nvPr/>
        </p:nvSpPr>
        <p:spPr>
          <a:xfrm>
            <a:off x="842121" y="3259246"/>
            <a:ext cx="10153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latin typeface="Graphik Regular" panose="020B0503030202060203" pitchFamily="34" charset="0"/>
              </a:rPr>
              <a:t>How do you think the people in these stories may have felt?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8913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367"/>
    </mc:Choice>
    <mc:Fallback xmlns="">
      <p:transition advTm="33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  <p:bldP spid="4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F68C73-DB74-4834-B5C5-700FA1FD1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8" b="1616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6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702">
        <p:fade/>
      </p:transition>
    </mc:Choice>
    <mc:Fallback xmlns="">
      <p:transition spd="med" advTm="77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E13F5B-8489-4A5A-8E8C-7A5546F93E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" t="12320" r="4315" b="19991"/>
          <a:stretch/>
        </p:blipFill>
        <p:spPr>
          <a:xfrm>
            <a:off x="84226" y="140539"/>
            <a:ext cx="6137911" cy="3565244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A8B0D1E-9302-49FD-84A3-2920877C1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3" t="34158" r="5270" b="29443"/>
          <a:stretch/>
        </p:blipFill>
        <p:spPr>
          <a:xfrm>
            <a:off x="6240613" y="3287877"/>
            <a:ext cx="5860750" cy="3475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A259C1-C6E5-4B07-A763-8B895A7640D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0" t="10979" r="10874" b="6448"/>
          <a:stretch/>
        </p:blipFill>
        <p:spPr>
          <a:xfrm>
            <a:off x="398652" y="2487008"/>
            <a:ext cx="5910810" cy="4044821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0930A916-F3E5-411B-AF60-B35DE9E4B56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2" t="8045" r="5211" b="14636"/>
          <a:stretch/>
        </p:blipFill>
        <p:spPr>
          <a:xfrm>
            <a:off x="4157513" y="54294"/>
            <a:ext cx="7943850" cy="4971143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F80C7A04-DBDC-460F-9EB7-074CA3D950F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39" b="31764"/>
          <a:stretch/>
        </p:blipFill>
        <p:spPr>
          <a:xfrm>
            <a:off x="171551" y="1395482"/>
            <a:ext cx="8115097" cy="4564743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FA8270D-662E-4D90-93FC-729CCF9EC38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6" t="13977" r="5889" b="9349"/>
          <a:stretch/>
        </p:blipFill>
        <p:spPr>
          <a:xfrm>
            <a:off x="4400550" y="1097656"/>
            <a:ext cx="6572185" cy="40953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76D5BE-D12F-4367-BA52-BDFE0B0A094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1" t="14343" r="14949" b="36963"/>
          <a:stretch/>
        </p:blipFill>
        <p:spPr>
          <a:xfrm>
            <a:off x="3863340" y="1328824"/>
            <a:ext cx="4184756" cy="39181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D6FD99-387C-4097-81A3-78C6EB16EFA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1" t="19923" r="8763" b="13666"/>
          <a:stretch/>
        </p:blipFill>
        <p:spPr>
          <a:xfrm>
            <a:off x="1577340" y="1839591"/>
            <a:ext cx="5875020" cy="3419782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1800">
        <p:fade/>
      </p:transition>
    </mc:Choice>
    <mc:Fallback xmlns="">
      <p:transition spd="med" advClick="0" advTm="31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500"/>
                            </p:stCondLst>
                            <p:childTnLst>
                              <p:par>
                                <p:cTn id="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1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40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4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5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7720C6B-5104-4BB2-8263-AFD76B49F3E9}"/>
              </a:ext>
            </a:extLst>
          </p:cNvPr>
          <p:cNvSpPr txBox="1"/>
          <p:nvPr/>
        </p:nvSpPr>
        <p:spPr>
          <a:xfrm>
            <a:off x="6746628" y="1783959"/>
            <a:ext cx="4645250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latin typeface="+mj-lt"/>
                <a:ea typeface="+mj-ea"/>
                <a:cs typeface="+mj-cs"/>
              </a:rPr>
              <a:t>Adam and Pela </a:t>
            </a:r>
            <a:r>
              <a:rPr lang="en-US" sz="6000" dirty="0" err="1">
                <a:latin typeface="+mj-lt"/>
                <a:ea typeface="+mj-ea"/>
                <a:cs typeface="+mj-cs"/>
              </a:rPr>
              <a:t>Starkopf</a:t>
            </a:r>
            <a:endParaRPr lang="en-US" sz="6000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AF80FF-20AF-433A-9162-6785F157F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6610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538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439">
        <p:fade/>
      </p:transition>
    </mc:Choice>
    <mc:Fallback xmlns="">
      <p:transition spd="med" advTm="254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5796DC-61EF-4561-882D-EFC6C6F25C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906" y="0"/>
            <a:ext cx="9319094" cy="715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D8B7E72-B888-4613-A77B-53400F88C648}"/>
              </a:ext>
            </a:extLst>
          </p:cNvPr>
          <p:cNvSpPr/>
          <p:nvPr/>
        </p:nvSpPr>
        <p:spPr>
          <a:xfrm>
            <a:off x="383196" y="2115081"/>
            <a:ext cx="22768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+mj-lt"/>
              </a:rPr>
              <a:t>Weapons surrendered per the Treaty of Versailles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11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035">
        <p:fade/>
      </p:transition>
    </mc:Choice>
    <mc:Fallback xmlns="">
      <p:transition spd="med" advTm="160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BEAA65-FDC1-4FB6-AC52-5A69068146E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302" y="0"/>
            <a:ext cx="5332188" cy="6838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3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590">
        <p:fade/>
      </p:transition>
    </mc:Choice>
    <mc:Fallback xmlns="">
      <p:transition spd="med" advTm="95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F81514-5140-4CEF-9133-3E77EF16F4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" b="122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3A9683-C8BB-4475-BA6D-BC97A547A1E6}"/>
              </a:ext>
            </a:extLst>
          </p:cNvPr>
          <p:cNvSpPr/>
          <p:nvPr/>
        </p:nvSpPr>
        <p:spPr>
          <a:xfrm>
            <a:off x="8022021" y="3231931"/>
            <a:ext cx="3852041" cy="18340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latin typeface="+mj-lt"/>
                <a:ea typeface="+mj-ea"/>
                <a:cs typeface="+mj-cs"/>
              </a:rPr>
              <a:t>German inflation paper</a:t>
            </a:r>
            <a:br>
              <a:rPr lang="en-US" sz="4000">
                <a:latin typeface="+mj-lt"/>
                <a:ea typeface="+mj-ea"/>
                <a:cs typeface="+mj-cs"/>
              </a:rPr>
            </a:br>
            <a:r>
              <a:rPr lang="en-US" sz="4000">
                <a:latin typeface="+mj-lt"/>
                <a:ea typeface="+mj-ea"/>
                <a:cs typeface="+mj-cs"/>
              </a:rPr>
              <a:t> 500 million mark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28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507">
        <p:fade/>
      </p:transition>
    </mc:Choice>
    <mc:Fallback xmlns="">
      <p:transition spd="med" advTm="125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DD35AB-9546-4BEB-9A58-704B07C77E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4" b="1781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9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852">
        <p:fade/>
      </p:transition>
    </mc:Choice>
    <mc:Fallback xmlns="">
      <p:transition spd="med" advTm="88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36A437-D2A0-4208-BD41-DB6CDB3BD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06" y="-40524"/>
            <a:ext cx="10573789" cy="6939049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0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582">
        <p:fade/>
      </p:transition>
    </mc:Choice>
    <mc:Fallback xmlns="">
      <p:transition spd="med" advTm="185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9DE778-9C21-43EA-85D5-46F7A144D1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77" r="-1" b="3259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6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706">
        <p:fade/>
      </p:transition>
    </mc:Choice>
    <mc:Fallback xmlns="">
      <p:transition spd="med" advTm="327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B8B955-0AE3-4B26-9697-F25A520BC3A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605" y="0"/>
            <a:ext cx="4957022" cy="6856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449">
        <p:fade/>
      </p:transition>
    </mc:Choice>
    <mc:Fallback xmlns="">
      <p:transition spd="med" advTm="3344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3A81E1-3935-431B-94A3-9456DE7EC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9329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0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436">
        <p:fade/>
      </p:transition>
    </mc:Choice>
    <mc:Fallback xmlns="">
      <p:transition spd="med" advTm="244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4872-63FA-40A1-A366-F8C47189E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Graphik Regular" panose="020B0503030202060203" pitchFamily="34" charset="0"/>
              </a:rPr>
              <a:t>Poster printed in German announcing the German boycott of all Jewish stores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E86FA4-C9B8-47FD-87FD-DCF67E8274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0" r="759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CB2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745">
        <p:fade/>
      </p:transition>
    </mc:Choice>
    <mc:Fallback xmlns="">
      <p:transition spd="med" advTm="167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pic>
        <p:nvPicPr>
          <p:cNvPr id="7" name="Picture 7" descr="A person sitting on a bench posing for the camera&#10;&#10;Description generated with very high confidence">
            <a:extLst>
              <a:ext uri="{FF2B5EF4-FFF2-40B4-BE49-F238E27FC236}">
                <a16:creationId xmlns:a16="http://schemas.microsoft.com/office/drawing/2014/main" id="{2DEE218C-ECF5-4B79-BC3B-B5DBD47319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33701" y="703486"/>
            <a:ext cx="8318681" cy="5438308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9AC265-022E-4710-BE0F-E5D350790194}"/>
              </a:ext>
            </a:extLst>
          </p:cNvPr>
          <p:cNvSpPr txBox="1"/>
          <p:nvPr/>
        </p:nvSpPr>
        <p:spPr>
          <a:xfrm>
            <a:off x="8828685" y="2319444"/>
            <a:ext cx="2801815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latin typeface="Graphik Regular"/>
              </a:rPr>
              <a:t>Park bench with a sign that says (translated) </a:t>
            </a:r>
            <a:br>
              <a:rPr lang="en-US" sz="2800" dirty="0">
                <a:latin typeface="Graphik Regular"/>
              </a:rPr>
            </a:br>
            <a:r>
              <a:rPr lang="en-US" sz="2800" dirty="0">
                <a:latin typeface="Graphik Regular"/>
              </a:rPr>
              <a:t>"Only for Aryans." </a:t>
            </a:r>
          </a:p>
        </p:txBody>
      </p:sp>
    </p:spTree>
    <p:extLst>
      <p:ext uri="{BB962C8B-B14F-4D97-AF65-F5344CB8AC3E}">
        <p14:creationId xmlns:p14="http://schemas.microsoft.com/office/powerpoint/2010/main" val="399543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280">
        <p:fade/>
      </p:transition>
    </mc:Choice>
    <mc:Fallback xmlns="">
      <p:transition spd="med" advTm="62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2F11F-BB9E-4772-AB77-6BA3BF679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560" y="1550018"/>
            <a:ext cx="2823660" cy="39244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Graphik Regular"/>
              </a:rPr>
              <a:t>German student learning the differences between German and Jewish features during a racial theory lesson.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  <p:pic>
        <p:nvPicPr>
          <p:cNvPr id="2" name="Picture 3" descr="A person standing in front of a store&#10;&#10;Description generated with very high confidence">
            <a:extLst>
              <a:ext uri="{FF2B5EF4-FFF2-40B4-BE49-F238E27FC236}">
                <a16:creationId xmlns:a16="http://schemas.microsoft.com/office/drawing/2014/main" id="{B7E855E9-EA71-41BB-8DE4-D72002579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959" y="110510"/>
            <a:ext cx="7382434" cy="659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91">
        <p:fade/>
      </p:transition>
    </mc:Choice>
    <mc:Fallback xmlns="">
      <p:transition spd="med" advTm="69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8FBBAB-F9F6-4DA2-AA11-059781FCB7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70"/>
          <a:stretch/>
        </p:blipFill>
        <p:spPr>
          <a:xfrm>
            <a:off x="2275023" y="0"/>
            <a:ext cx="9916976" cy="5436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765E22-CE1E-487D-95BC-AE78283ED8C5}"/>
              </a:ext>
            </a:extLst>
          </p:cNvPr>
          <p:cNvSpPr/>
          <p:nvPr/>
        </p:nvSpPr>
        <p:spPr>
          <a:xfrm>
            <a:off x="0" y="1874728"/>
            <a:ext cx="227502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Graphik Regular" panose="020B0503030202060203" pitchFamily="34" charset="0"/>
              </a:rPr>
              <a:t>Sign translation: "Don't buy from Jews. Buy from German businesses.”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6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118">
        <p:fade/>
      </p:transition>
    </mc:Choice>
    <mc:Fallback xmlns="">
      <p:transition spd="med" advTm="121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07EB330-F7ED-4D9E-A3CF-C457443FEA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55" b="257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48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742">
        <p:fade/>
      </p:transition>
    </mc:Choice>
    <mc:Fallback xmlns="">
      <p:transition spd="med" advTm="157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BC6529-F164-48A9-AF5C-0D43A7257C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664" y="-87439"/>
            <a:ext cx="5413799" cy="7032878"/>
          </a:xfr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7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2405">
        <p:fade/>
      </p:transition>
    </mc:Choice>
    <mc:Fallback xmlns="">
      <p:transition spd="med" advTm="324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58248-D3C0-4962-987F-4AB088C21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445" y="3640254"/>
            <a:ext cx="5319433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/>
              <a:t>Walter Wollman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C6334C2-F73F-4B3B-A626-DD5F69DF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89868" cy="6374535"/>
          </a:xfrm>
          <a:custGeom>
            <a:avLst/>
            <a:gdLst>
              <a:gd name="connsiteX0" fmla="*/ 620377 w 5389868"/>
              <a:gd name="connsiteY0" fmla="*/ 6374535 h 6374535"/>
              <a:gd name="connsiteX1" fmla="*/ 3459520 w 5389868"/>
              <a:gd name="connsiteY1" fmla="*/ 6374535 h 6374535"/>
              <a:gd name="connsiteX2" fmla="*/ 3638761 w 5389868"/>
              <a:gd name="connsiteY2" fmla="*/ 6288190 h 6374535"/>
              <a:gd name="connsiteX3" fmla="*/ 5389868 w 5389868"/>
              <a:gd name="connsiteY3" fmla="*/ 3346018 h 6374535"/>
              <a:gd name="connsiteX4" fmla="*/ 2043850 w 5389868"/>
              <a:gd name="connsiteY4" fmla="*/ 0 h 6374535"/>
              <a:gd name="connsiteX5" fmla="*/ 139826 w 5389868"/>
              <a:gd name="connsiteY5" fmla="*/ 594192 h 6374535"/>
              <a:gd name="connsiteX6" fmla="*/ 0 w 5389868"/>
              <a:gd name="connsiteY6" fmla="*/ 700065 h 6374535"/>
              <a:gd name="connsiteX7" fmla="*/ 0 w 5389868"/>
              <a:gd name="connsiteY7" fmla="*/ 5991971 h 6374535"/>
              <a:gd name="connsiteX8" fmla="*/ 139827 w 5389868"/>
              <a:gd name="connsiteY8" fmla="*/ 6097845 h 6374535"/>
              <a:gd name="connsiteX9" fmla="*/ 378347 w 5389868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89868" h="6374535">
                <a:moveTo>
                  <a:pt x="620377" y="6374535"/>
                </a:moveTo>
                <a:lnTo>
                  <a:pt x="3459520" y="6374535"/>
                </a:lnTo>
                <a:lnTo>
                  <a:pt x="3638761" y="6288190"/>
                </a:lnTo>
                <a:cubicBezTo>
                  <a:pt x="4681799" y="5721578"/>
                  <a:pt x="5389868" y="4616487"/>
                  <a:pt x="5389868" y="3346018"/>
                </a:cubicBezTo>
                <a:cubicBezTo>
                  <a:pt x="5389868" y="1498063"/>
                  <a:pt x="3891805" y="0"/>
                  <a:pt x="2043850" y="0"/>
                </a:cubicBezTo>
                <a:cubicBezTo>
                  <a:pt x="1336430" y="0"/>
                  <a:pt x="680285" y="219535"/>
                  <a:pt x="139826" y="594192"/>
                </a:cubicBezTo>
                <a:lnTo>
                  <a:pt x="0" y="700065"/>
                </a:lnTo>
                <a:lnTo>
                  <a:pt x="0" y="5991971"/>
                </a:lnTo>
                <a:lnTo>
                  <a:pt x="139827" y="6097845"/>
                </a:lnTo>
                <a:cubicBezTo>
                  <a:pt x="217035" y="6151367"/>
                  <a:pt x="296605" y="6201724"/>
                  <a:pt x="378347" y="624872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3246EF-5CBB-40A2-A834-E92168DF6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41"/>
          <a:stretch/>
        </p:blipFill>
        <p:spPr>
          <a:xfrm>
            <a:off x="20" y="10"/>
            <a:ext cx="5234499" cy="6210619"/>
          </a:xfrm>
          <a:custGeom>
            <a:avLst/>
            <a:gdLst/>
            <a:ahLst/>
            <a:cxnLst/>
            <a:rect l="l" t="t" r="r" b="b"/>
            <a:pathLst>
              <a:path w="5234519" h="6210629">
                <a:moveTo>
                  <a:pt x="1082595" y="0"/>
                </a:moveTo>
                <a:lnTo>
                  <a:pt x="3027450" y="0"/>
                </a:lnTo>
                <a:lnTo>
                  <a:pt x="3291029" y="96471"/>
                </a:lnTo>
                <a:cubicBezTo>
                  <a:pt x="4433137" y="579542"/>
                  <a:pt x="5234519" y="1710443"/>
                  <a:pt x="5234519" y="3028517"/>
                </a:cubicBezTo>
                <a:cubicBezTo>
                  <a:pt x="5234519" y="4785949"/>
                  <a:pt x="3809839" y="6210629"/>
                  <a:pt x="2052407" y="6210629"/>
                </a:cubicBezTo>
                <a:cubicBezTo>
                  <a:pt x="1283531" y="6210629"/>
                  <a:pt x="578345" y="5937936"/>
                  <a:pt x="28288" y="5483989"/>
                </a:cubicBezTo>
                <a:lnTo>
                  <a:pt x="0" y="5458279"/>
                </a:lnTo>
                <a:lnTo>
                  <a:pt x="0" y="598754"/>
                </a:lnTo>
                <a:lnTo>
                  <a:pt x="28288" y="573044"/>
                </a:lnTo>
                <a:cubicBezTo>
                  <a:pt x="303317" y="346070"/>
                  <a:pt x="617127" y="164410"/>
                  <a:pt x="958290" y="39494"/>
                </a:cubicBezTo>
                <a:close/>
              </a:path>
            </a:pathLst>
          </a:custGeom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345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772">
        <p:fade/>
      </p:transition>
    </mc:Choice>
    <mc:Fallback xmlns="">
      <p:transition spd="med" advTm="237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F2F264-2272-405D-9666-D7B64398D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64"/>
            <a:ext cx="8828116" cy="6951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73AD91-E40A-4492-ACBD-9F2A40AB54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579" y="-9198"/>
            <a:ext cx="8811491" cy="6867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933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3009">
        <p:fade/>
      </p:transition>
    </mc:Choice>
    <mc:Fallback xmlns="">
      <p:transition spd="med" advTm="530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0ADEF1-525B-4419-950E-293A81589E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575"/>
          <a:stretch/>
        </p:blipFill>
        <p:spPr>
          <a:xfrm>
            <a:off x="3377066" y="0"/>
            <a:ext cx="4635571" cy="6857990"/>
          </a:xfrm>
          <a:prstGeom prst="rect">
            <a:avLst/>
          </a:prstGeom>
          <a:effectLst/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4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63">
        <p:fade/>
      </p:transition>
    </mc:Choice>
    <mc:Fallback xmlns="">
      <p:transition spd="med" advTm="599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BA5B9E52-D7F2-45E1-B376-66D883E038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13183" r="-1" b="11555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4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661">
        <p:fade/>
      </p:transition>
    </mc:Choice>
    <mc:Fallback xmlns="">
      <p:transition spd="med" advTm="176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72C161-CC09-402B-B16F-4553F7742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8954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7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488">
        <p:fade/>
      </p:transition>
    </mc:Choice>
    <mc:Fallback xmlns="">
      <p:transition spd="med" advTm="94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6F9A0D-0D47-4516-B959-7EAC5A74C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9" b="4028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9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001">
        <p:fade/>
      </p:transition>
    </mc:Choice>
    <mc:Fallback xmlns="">
      <p:transition spd="med" advTm="360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C34E62-EE91-4A03-BD4A-0E50D79D9F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8" b="8741"/>
          <a:stretch/>
        </p:blipFill>
        <p:spPr>
          <a:xfrm>
            <a:off x="0" y="-91856"/>
            <a:ext cx="12192000" cy="685799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C303D2-A1C5-49D1-8CE4-B0FF931B4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dirty="0"/>
              <a:t>Jewish men and teenage boys arrested after Kristallnacht.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4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857">
        <p:fade/>
      </p:transition>
    </mc:Choice>
    <mc:Fallback xmlns="">
      <p:transition spd="med" advTm="408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B76D444-2756-434F-AE61-96D69830C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0AA7E2-A84E-44E5-A656-180F5C989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1700" y="713232"/>
            <a:ext cx="5154168" cy="1197864"/>
          </a:xfrm>
        </p:spPr>
        <p:txBody>
          <a:bodyPr>
            <a:noAutofit/>
          </a:bodyPr>
          <a:lstStyle/>
          <a:p>
            <a:r>
              <a:rPr lang="en-US" sz="2400" dirty="0">
                <a:latin typeface="Graphik Regular" panose="020B0503030202060203" pitchFamily="34" charset="0"/>
              </a:rPr>
              <a:t>Tax assessment levied on Jews issued to Walter Hesse by the Nazi party after Kristallnacht to pay for damage done by the Nazis.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337D03-DBD9-4D6C-913C-111E36DE826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9" b="3569"/>
          <a:stretch/>
        </p:blipFill>
        <p:spPr>
          <a:xfrm>
            <a:off x="20" y="10"/>
            <a:ext cx="5495089" cy="6857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DF5FE34-0A41-407A-8D94-10FCF68F1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055940" y="826324"/>
            <a:ext cx="0" cy="914400"/>
          </a:xfrm>
          <a:prstGeom prst="line">
            <a:avLst/>
          </a:prstGeom>
          <a:ln w="190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7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69">
        <p:fade/>
      </p:transition>
    </mc:Choice>
    <mc:Fallback xmlns="">
      <p:transition spd="med" advTm="220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D1D52-6048-479D-AFE2-AC37A1C32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raphik Regular" panose="020B0503030202060203" pitchFamily="34" charset="0"/>
              </a:rPr>
              <a:t>Questions for Discussion: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8E30C-E71D-44CB-BF3C-E0199F993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3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060">
        <p:fade/>
      </p:transition>
    </mc:Choice>
    <mc:Fallback xmlns="">
      <p:transition spd="med" advTm="70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D8500-A3EB-4368-8E7A-668C4C2C1E5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5000"/>
            </a:schemeClr>
          </a:solidFill>
        </p:spPr>
        <p:txBody>
          <a:bodyPr/>
          <a:lstStyle/>
          <a:p>
            <a:r>
              <a:rPr lang="en-US" dirty="0">
                <a:latin typeface="Graphik Regular" panose="020B0503030202060203" pitchFamily="34" charset="0"/>
              </a:rPr>
              <a:t>Photo Credits:</a:t>
            </a:r>
          </a:p>
        </p:txBody>
      </p:sp>
    </p:spTree>
    <p:extLst>
      <p:ext uri="{BB962C8B-B14F-4D97-AF65-F5344CB8AC3E}">
        <p14:creationId xmlns:p14="http://schemas.microsoft.com/office/powerpoint/2010/main" val="196739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2.4|5.3|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6b0f1b-1da8-41a4-a21b-72b9343e43e4">
      <Terms xmlns="http://schemas.microsoft.com/office/infopath/2007/PartnerControls"/>
    </lcf76f155ced4ddcb4097134ff3c332f>
    <TaxCatchAll xmlns="87ea5852-b313-49a0-8394-05e319ec280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920AB73261B24F90CA691A0E427465" ma:contentTypeVersion="15" ma:contentTypeDescription="Create a new document." ma:contentTypeScope="" ma:versionID="e17f9489a0e576531e0ecdf14aa3669d">
  <xsd:schema xmlns:xsd="http://www.w3.org/2001/XMLSchema" xmlns:xs="http://www.w3.org/2001/XMLSchema" xmlns:p="http://schemas.microsoft.com/office/2006/metadata/properties" xmlns:ns2="87ea5852-b313-49a0-8394-05e319ec2806" xmlns:ns3="e66b0f1b-1da8-41a4-a21b-72b9343e43e4" targetNamespace="http://schemas.microsoft.com/office/2006/metadata/properties" ma:root="true" ma:fieldsID="dcb5f5a616d93554ab4503d5e118cbc4" ns2:_="" ns3:_="">
    <xsd:import namespace="87ea5852-b313-49a0-8394-05e319ec2806"/>
    <xsd:import namespace="e66b0f1b-1da8-41a4-a21b-72b9343e43e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ea5852-b313-49a0-8394-05e319ec280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c72d4a2-939f-41a2-8d29-c1479d8ce348}" ma:internalName="TaxCatchAll" ma:showField="CatchAllData" ma:web="87ea5852-b313-49a0-8394-05e319ec28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b0f1b-1da8-41a4-a21b-72b9343e43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c028179-d740-48a6-b663-7a89c99d82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C83C98-6A22-473C-AA23-8B909A8A4E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18BF0A-9E46-4985-AF98-B176D8DE1963}">
  <ds:schemaRefs>
    <ds:schemaRef ds:uri="http://purl.org/dc/elements/1.1/"/>
    <ds:schemaRef ds:uri="3261d3b9-046a-4701-93f0-3ba76c196800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0C64799-70A2-49E2-A424-0E22E3361BCF}"/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125</Words>
  <Application>Microsoft Office PowerPoint</Application>
  <PresentationFormat>Widescreen</PresentationFormat>
  <Paragraphs>17</Paragraphs>
  <Slides>29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Graphik Regular</vt:lpstr>
      <vt:lpstr>Graphik Semibold</vt:lpstr>
      <vt:lpstr>Office Theme</vt:lpstr>
      <vt:lpstr>Karkomi Holocaust Exhibition  Virtual Field Trip  Part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Walter Wollman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Jewish men and teenage boys arrested after Kristallnacht. </vt:lpstr>
      <vt:lpstr>Tax assessment levied on Jews issued to Walter Hesse by the Nazi party after Kristallnacht to pay for damage done by the Nazis.</vt:lpstr>
      <vt:lpstr>Questions for Discussion:</vt:lpstr>
      <vt:lpstr>Photo Credits: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Karkomi Holocaust Museum Virtual Field Trip  Part 1</dc:title>
  <dc:creator>Jessica Hulten</dc:creator>
  <cp:lastModifiedBy>Amanda Friedeman</cp:lastModifiedBy>
  <cp:revision>69</cp:revision>
  <dcterms:created xsi:type="dcterms:W3CDTF">2020-04-27T21:31:42Z</dcterms:created>
  <dcterms:modified xsi:type="dcterms:W3CDTF">2020-04-30T14:12:34Z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0x010100AEA58862DBC4A24BBE745926F80F076F</vt:lpwstr>
  </property>
</Properties>
</file>