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94" r:id="rId6"/>
    <p:sldId id="283" r:id="rId7"/>
    <p:sldId id="257" r:id="rId8"/>
    <p:sldId id="258" r:id="rId9"/>
    <p:sldId id="259" r:id="rId10"/>
    <p:sldId id="260" r:id="rId11"/>
    <p:sldId id="261" r:id="rId12"/>
    <p:sldId id="262" r:id="rId13"/>
    <p:sldId id="263" r:id="rId14"/>
    <p:sldId id="284" r:id="rId15"/>
    <p:sldId id="264" r:id="rId16"/>
    <p:sldId id="285" r:id="rId17"/>
    <p:sldId id="266" r:id="rId18"/>
    <p:sldId id="265" r:id="rId19"/>
    <p:sldId id="267" r:id="rId20"/>
    <p:sldId id="268" r:id="rId21"/>
    <p:sldId id="286" r:id="rId22"/>
    <p:sldId id="287" r:id="rId23"/>
    <p:sldId id="288" r:id="rId24"/>
    <p:sldId id="289" r:id="rId25"/>
    <p:sldId id="290" r:id="rId26"/>
    <p:sldId id="291" r:id="rId27"/>
    <p:sldId id="292" r:id="rId28"/>
    <p:sldId id="293" r:id="rId29"/>
    <p:sldId id="269" r:id="rId30"/>
    <p:sldId id="270" r:id="rId31"/>
    <p:sldId id="271" r:id="rId32"/>
    <p:sldId id="272" r:id="rId33"/>
    <p:sldId id="273" r:id="rId34"/>
    <p:sldId id="274" r:id="rId35"/>
    <p:sldId id="275" r:id="rId36"/>
    <p:sldId id="276" r:id="rId37"/>
    <p:sldId id="277" r:id="rId38"/>
    <p:sldId id="281" r:id="rId39"/>
    <p:sldId id="279" r:id="rId40"/>
    <p:sldId id="280" r:id="rId41"/>
    <p:sldId id="28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5" d="100"/>
          <a:sy n="85" d="100"/>
        </p:scale>
        <p:origin x="13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4563A5F-FF2E-492F-91C8-5B6ACFEC979C}"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2067175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563A5F-FF2E-492F-91C8-5B6ACFEC979C}"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3382832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563A5F-FF2E-492F-91C8-5B6ACFEC979C}"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4017222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4563A5F-FF2E-492F-91C8-5B6ACFEC979C}" type="datetimeFigureOut">
              <a:rPr lang="en-US" smtClean="0"/>
              <a:t>9/14/2022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3692317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4563A5F-FF2E-492F-91C8-5B6ACFEC979C}" type="datetimeFigureOut">
              <a:rPr lang="en-US" smtClean="0"/>
              <a:t>9/14/2022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4024458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4563A5F-FF2E-492F-91C8-5B6ACFEC979C}" type="datetimeFigureOut">
              <a:rPr lang="en-US" smtClean="0"/>
              <a:t>9/14/2022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1662233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563A5F-FF2E-492F-91C8-5B6ACFEC979C}" type="datetimeFigureOut">
              <a:rPr lang="en-US" smtClean="0"/>
              <a:t>9/14/2022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6002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563A5F-FF2E-492F-91C8-5B6ACFEC979C}" type="datetimeFigureOut">
              <a:rPr lang="en-US" smtClean="0"/>
              <a:t>9/14/2022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1547530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563A5F-FF2E-492F-91C8-5B6ACFEC979C}" type="datetimeFigureOut">
              <a:rPr lang="en-US" smtClean="0"/>
              <a:t>9/14/2022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2172036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563A5F-FF2E-492F-91C8-5B6ACFEC979C}"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4139657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563A5F-FF2E-492F-91C8-5B6ACFEC979C}"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CBAACA-4C9B-45A1-95D1-934EE8BF74B1}" type="slidenum">
              <a:rPr lang="en-US" smtClean="0"/>
              <a:t>‹#›</a:t>
            </a:fld>
            <a:endParaRPr lang="en-US"/>
          </a:p>
        </p:txBody>
      </p:sp>
    </p:spTree>
    <p:extLst>
      <p:ext uri="{BB962C8B-B14F-4D97-AF65-F5344CB8AC3E}">
        <p14:creationId xmlns:p14="http://schemas.microsoft.com/office/powerpoint/2010/main" val="2754678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563A5F-FF2E-492F-91C8-5B6ACFEC979C}" type="datetimeFigureOut">
              <a:rPr lang="en-US" smtClean="0"/>
              <a:t>9/14/2022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CBAACA-4C9B-45A1-95D1-934EE8BF74B1}" type="slidenum">
              <a:rPr lang="en-US" smtClean="0"/>
              <a:t>‹#›</a:t>
            </a:fld>
            <a:endParaRPr lang="en-US"/>
          </a:p>
        </p:txBody>
      </p:sp>
    </p:spTree>
    <p:extLst>
      <p:ext uri="{BB962C8B-B14F-4D97-AF65-F5344CB8AC3E}">
        <p14:creationId xmlns:p14="http://schemas.microsoft.com/office/powerpoint/2010/main" val="22552264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ilholocaustmuseum.org/docent-information"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mailto:Matthew.Sackel@ilhmec.org" TargetMode="External"/><Relationship Id="rId2" Type="http://schemas.openxmlformats.org/officeDocument/2006/relationships/hyperlink" Target="mailto:Amanda.Friedeman@ilhmec.org" TargetMode="External"/><Relationship Id="rId1" Type="http://schemas.openxmlformats.org/officeDocument/2006/relationships/slideLayout" Target="../slideLayouts/slideLayout7.xml"/><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a:t>Chim</a:t>
            </a:r>
            <a:r>
              <a:rPr lang="en-US" dirty="0"/>
              <a:t>: From Destruction to Resurrection</a:t>
            </a:r>
          </a:p>
        </p:txBody>
      </p:sp>
      <p:sp>
        <p:nvSpPr>
          <p:cNvPr id="3" name="Subtitle 2"/>
          <p:cNvSpPr>
            <a:spLocks noGrp="1"/>
          </p:cNvSpPr>
          <p:nvPr>
            <p:ph type="subTitle" idx="1"/>
          </p:nvPr>
        </p:nvSpPr>
        <p:spPr/>
        <p:txBody>
          <a:bodyPr/>
          <a:lstStyle/>
          <a:p>
            <a:endParaRPr lang="en-US" dirty="0"/>
          </a:p>
          <a:p>
            <a:r>
              <a:rPr lang="en-US" dirty="0"/>
              <a:t>September 22, 2022 – February 4, 2024</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8468" y="4956012"/>
            <a:ext cx="3740035" cy="146349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6032" y="5067127"/>
            <a:ext cx="2857500" cy="1543050"/>
          </a:xfrm>
          <a:prstGeom prst="rect">
            <a:avLst/>
          </a:prstGeom>
        </p:spPr>
      </p:pic>
    </p:spTree>
    <p:extLst>
      <p:ext uri="{BB962C8B-B14F-4D97-AF65-F5344CB8AC3E}">
        <p14:creationId xmlns:p14="http://schemas.microsoft.com/office/powerpoint/2010/main" val="105202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108D2-86F9-D458-0235-26EC77EA54AD}"/>
              </a:ext>
            </a:extLst>
          </p:cNvPr>
          <p:cNvSpPr>
            <a:spLocks noGrp="1"/>
          </p:cNvSpPr>
          <p:nvPr>
            <p:ph type="ctrTitle"/>
          </p:nvPr>
        </p:nvSpPr>
        <p:spPr/>
        <p:txBody>
          <a:bodyPr/>
          <a:lstStyle/>
          <a:p>
            <a:r>
              <a:rPr lang="en-US" dirty="0"/>
              <a:t>All handouts for today’s training are available at</a:t>
            </a:r>
          </a:p>
        </p:txBody>
      </p:sp>
      <p:sp>
        <p:nvSpPr>
          <p:cNvPr id="3" name="Subtitle 2">
            <a:extLst>
              <a:ext uri="{FF2B5EF4-FFF2-40B4-BE49-F238E27FC236}">
                <a16:creationId xmlns:a16="http://schemas.microsoft.com/office/drawing/2014/main" id="{BDE12F15-EA9D-D084-BA31-4C30D44937ED}"/>
              </a:ext>
            </a:extLst>
          </p:cNvPr>
          <p:cNvSpPr>
            <a:spLocks noGrp="1"/>
          </p:cNvSpPr>
          <p:nvPr>
            <p:ph type="subTitle" idx="1"/>
          </p:nvPr>
        </p:nvSpPr>
        <p:spPr/>
        <p:txBody>
          <a:bodyPr/>
          <a:lstStyle/>
          <a:p>
            <a:r>
              <a:rPr lang="en-US" dirty="0">
                <a:hlinkClick r:id="rId2"/>
              </a:rPr>
              <a:t>www.ilholocaustmuseum.org/docent-information</a:t>
            </a:r>
            <a:endParaRPr lang="en-US" dirty="0"/>
          </a:p>
          <a:p>
            <a:r>
              <a:rPr lang="en-US" dirty="0"/>
              <a:t>Password: Docent96*03</a:t>
            </a:r>
          </a:p>
        </p:txBody>
      </p:sp>
    </p:spTree>
    <p:extLst>
      <p:ext uri="{BB962C8B-B14F-4D97-AF65-F5344CB8AC3E}">
        <p14:creationId xmlns:p14="http://schemas.microsoft.com/office/powerpoint/2010/main" val="682107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90603" y="1936867"/>
            <a:ext cx="6325985" cy="3108543"/>
          </a:xfrm>
          <a:prstGeom prst="rect">
            <a:avLst/>
          </a:prstGeom>
          <a:noFill/>
        </p:spPr>
        <p:txBody>
          <a:bodyPr wrap="square" rtlCol="0">
            <a:spAutoFit/>
          </a:bodyPr>
          <a:lstStyle/>
          <a:p>
            <a:r>
              <a:rPr lang="en-US" sz="2800" dirty="0"/>
              <a:t>Exhibit is broken into 4 parts</a:t>
            </a:r>
          </a:p>
          <a:p>
            <a:endParaRPr lang="en-US" sz="2800" dirty="0"/>
          </a:p>
          <a:p>
            <a:pPr marL="342900" indent="-342900">
              <a:buFont typeface="+mj-lt"/>
              <a:buAutoNum type="arabicPeriod"/>
            </a:pPr>
            <a:r>
              <a:rPr lang="en-US" sz="2800" dirty="0"/>
              <a:t>Spanish Civil War</a:t>
            </a:r>
          </a:p>
          <a:p>
            <a:pPr marL="342900" indent="-342900">
              <a:buFont typeface="+mj-lt"/>
              <a:buAutoNum type="arabicPeriod"/>
            </a:pPr>
            <a:r>
              <a:rPr lang="en-US" sz="2800" dirty="0"/>
              <a:t>We Went Back</a:t>
            </a:r>
          </a:p>
          <a:p>
            <a:pPr marL="342900" indent="-342900">
              <a:buFont typeface="+mj-lt"/>
              <a:buAutoNum type="arabicPeriod"/>
            </a:pPr>
            <a:r>
              <a:rPr lang="en-US" sz="2800" dirty="0"/>
              <a:t>UNESCO photos</a:t>
            </a:r>
          </a:p>
          <a:p>
            <a:pPr marL="800100" lvl="1" indent="-342900">
              <a:buFont typeface="Arial" panose="020B0604020202020204" pitchFamily="34" charset="0"/>
              <a:buChar char="•"/>
            </a:pPr>
            <a:r>
              <a:rPr lang="en-US" sz="2800" dirty="0"/>
              <a:t>Post – War Euro Politics</a:t>
            </a:r>
          </a:p>
          <a:p>
            <a:pPr marL="342900" indent="-342900">
              <a:buFont typeface="+mj-lt"/>
              <a:buAutoNum type="arabicPeriod"/>
            </a:pPr>
            <a:r>
              <a:rPr lang="en-US" sz="2800" dirty="0"/>
              <a:t>Israel/Suez</a:t>
            </a:r>
          </a:p>
        </p:txBody>
      </p:sp>
    </p:spTree>
    <p:extLst>
      <p:ext uri="{BB962C8B-B14F-4D97-AF65-F5344CB8AC3E}">
        <p14:creationId xmlns:p14="http://schemas.microsoft.com/office/powerpoint/2010/main" val="71443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1289" y="673330"/>
            <a:ext cx="4666037" cy="5611091"/>
          </a:xfrm>
          <a:prstGeom prst="rect">
            <a:avLst/>
          </a:prstGeom>
        </p:spPr>
      </p:pic>
      <p:sp>
        <p:nvSpPr>
          <p:cNvPr id="3" name="TextBox 2"/>
          <p:cNvSpPr txBox="1"/>
          <p:nvPr/>
        </p:nvSpPr>
        <p:spPr>
          <a:xfrm>
            <a:off x="6342611" y="673330"/>
            <a:ext cx="5095702" cy="2862322"/>
          </a:xfrm>
          <a:prstGeom prst="rect">
            <a:avLst/>
          </a:prstGeom>
          <a:noFill/>
        </p:spPr>
        <p:txBody>
          <a:bodyPr wrap="square" rtlCol="0">
            <a:spAutoFit/>
          </a:bodyPr>
          <a:lstStyle/>
          <a:p>
            <a:pPr algn="ctr"/>
            <a:endParaRPr lang="en-US" dirty="0"/>
          </a:p>
          <a:p>
            <a:pPr algn="ctr"/>
            <a:r>
              <a:rPr lang="en-US" dirty="0" err="1"/>
              <a:t>Dawid</a:t>
            </a:r>
            <a:r>
              <a:rPr lang="en-US" dirty="0"/>
              <a:t> </a:t>
            </a:r>
            <a:r>
              <a:rPr lang="en-US" dirty="0" err="1"/>
              <a:t>Szymin</a:t>
            </a:r>
            <a:endParaRPr lang="en-US" dirty="0"/>
          </a:p>
          <a:p>
            <a:pPr algn="ctr"/>
            <a:endParaRPr lang="en-US" dirty="0"/>
          </a:p>
          <a:p>
            <a:pPr algn="ctr"/>
            <a:r>
              <a:rPr lang="en-US" dirty="0"/>
              <a:t>Born in Warsaw Poland, November 20, 1911</a:t>
            </a:r>
          </a:p>
          <a:p>
            <a:pPr algn="ctr"/>
            <a:endParaRPr lang="en-US" dirty="0"/>
          </a:p>
          <a:p>
            <a:pPr algn="ctr"/>
            <a:r>
              <a:rPr lang="en-US" dirty="0"/>
              <a:t>Parents: Benjamin and Regina (</a:t>
            </a:r>
            <a:r>
              <a:rPr lang="en-US" dirty="0" err="1"/>
              <a:t>Rivka</a:t>
            </a:r>
            <a:r>
              <a:rPr lang="en-US" dirty="0"/>
              <a:t>)</a:t>
            </a:r>
          </a:p>
          <a:p>
            <a:pPr algn="ctr"/>
            <a:endParaRPr lang="en-US" dirty="0"/>
          </a:p>
          <a:p>
            <a:pPr algn="ctr"/>
            <a:r>
              <a:rPr lang="en-US" dirty="0"/>
              <a:t>Sister: </a:t>
            </a:r>
            <a:r>
              <a:rPr lang="en-US" dirty="0" err="1"/>
              <a:t>Hala</a:t>
            </a:r>
            <a:endParaRPr lang="en-US" dirty="0"/>
          </a:p>
          <a:p>
            <a:pPr algn="ctr"/>
            <a:endParaRPr lang="en-US" dirty="0"/>
          </a:p>
          <a:p>
            <a:pPr algn="ct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2573" y="3103833"/>
            <a:ext cx="3445764" cy="3180588"/>
          </a:xfrm>
          <a:prstGeom prst="rect">
            <a:avLst/>
          </a:prstGeom>
        </p:spPr>
      </p:pic>
      <p:sp>
        <p:nvSpPr>
          <p:cNvPr id="5" name="TextBox 4"/>
          <p:cNvSpPr txBox="1"/>
          <p:nvPr/>
        </p:nvSpPr>
        <p:spPr>
          <a:xfrm>
            <a:off x="1191289" y="6284421"/>
            <a:ext cx="4666037" cy="276999"/>
          </a:xfrm>
          <a:prstGeom prst="rect">
            <a:avLst/>
          </a:prstGeom>
          <a:noFill/>
        </p:spPr>
        <p:txBody>
          <a:bodyPr wrap="square" rtlCol="0">
            <a:spAutoFit/>
          </a:bodyPr>
          <a:lstStyle/>
          <a:p>
            <a:pPr algn="ctr"/>
            <a:r>
              <a:rPr lang="en-US" sz="1200" dirty="0" err="1"/>
              <a:t>Chim</a:t>
            </a:r>
            <a:r>
              <a:rPr lang="en-US" sz="1200" dirty="0"/>
              <a:t>, 1934. Unidentified photographer</a:t>
            </a:r>
          </a:p>
        </p:txBody>
      </p:sp>
    </p:spTree>
    <p:extLst>
      <p:ext uri="{BB962C8B-B14F-4D97-AF65-F5344CB8AC3E}">
        <p14:creationId xmlns:p14="http://schemas.microsoft.com/office/powerpoint/2010/main" val="2461612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1428750"/>
            <a:ext cx="6096000" cy="4000500"/>
          </a:xfrm>
          <a:prstGeom prst="rect">
            <a:avLst/>
          </a:prstGeom>
        </p:spPr>
      </p:pic>
      <p:sp>
        <p:nvSpPr>
          <p:cNvPr id="9" name="Right Arrow 8"/>
          <p:cNvSpPr/>
          <p:nvPr/>
        </p:nvSpPr>
        <p:spPr>
          <a:xfrm rot="20145478">
            <a:off x="5807233" y="2756378"/>
            <a:ext cx="1809557" cy="154138"/>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3048000" y="5785658"/>
            <a:ext cx="6096000" cy="646331"/>
          </a:xfrm>
          <a:prstGeom prst="rect">
            <a:avLst/>
          </a:prstGeom>
          <a:noFill/>
        </p:spPr>
        <p:txBody>
          <a:bodyPr wrap="square" rtlCol="0">
            <a:spAutoFit/>
          </a:bodyPr>
          <a:lstStyle/>
          <a:p>
            <a:r>
              <a:rPr lang="en-US" dirty="0"/>
              <a:t>Around 1914, moved from Warsaw to Minsk because of German invasion of Poland. (WWI)</a:t>
            </a:r>
          </a:p>
        </p:txBody>
      </p:sp>
    </p:spTree>
    <p:extLst>
      <p:ext uri="{BB962C8B-B14F-4D97-AF65-F5344CB8AC3E}">
        <p14:creationId xmlns:p14="http://schemas.microsoft.com/office/powerpoint/2010/main" val="4125670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8385" y="1179628"/>
            <a:ext cx="6475615" cy="4249622"/>
          </a:xfrm>
          <a:prstGeom prst="rect">
            <a:avLst/>
          </a:prstGeom>
        </p:spPr>
      </p:pic>
      <p:sp>
        <p:nvSpPr>
          <p:cNvPr id="3" name="Down Arrow 2"/>
          <p:cNvSpPr/>
          <p:nvPr/>
        </p:nvSpPr>
        <p:spPr>
          <a:xfrm rot="20709786">
            <a:off x="5786490" y="3065851"/>
            <a:ext cx="266964" cy="1804298"/>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668385" y="5577840"/>
            <a:ext cx="6475615" cy="369332"/>
          </a:xfrm>
          <a:prstGeom prst="rect">
            <a:avLst/>
          </a:prstGeom>
          <a:noFill/>
        </p:spPr>
        <p:txBody>
          <a:bodyPr wrap="square" rtlCol="0">
            <a:spAutoFit/>
          </a:bodyPr>
          <a:lstStyle/>
          <a:p>
            <a:r>
              <a:rPr lang="en-US" dirty="0"/>
              <a:t>Political unrest: 1916, they moved from Minsk to Odessa.</a:t>
            </a:r>
          </a:p>
        </p:txBody>
      </p:sp>
    </p:spTree>
    <p:extLst>
      <p:ext uri="{BB962C8B-B14F-4D97-AF65-F5344CB8AC3E}">
        <p14:creationId xmlns:p14="http://schemas.microsoft.com/office/powerpoint/2010/main" val="215408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6215" y="1055716"/>
            <a:ext cx="4476742" cy="4266508"/>
          </a:xfrm>
          <a:prstGeom prst="rect">
            <a:avLst/>
          </a:prstGeom>
        </p:spPr>
      </p:pic>
      <p:sp>
        <p:nvSpPr>
          <p:cNvPr id="3" name="TextBox 2"/>
          <p:cNvSpPr txBox="1"/>
          <p:nvPr/>
        </p:nvSpPr>
        <p:spPr>
          <a:xfrm>
            <a:off x="6168043" y="1537855"/>
            <a:ext cx="5029200" cy="3139321"/>
          </a:xfrm>
          <a:prstGeom prst="rect">
            <a:avLst/>
          </a:prstGeom>
          <a:noFill/>
        </p:spPr>
        <p:txBody>
          <a:bodyPr wrap="square" rtlCol="0">
            <a:spAutoFit/>
          </a:bodyPr>
          <a:lstStyle/>
          <a:p>
            <a:r>
              <a:rPr lang="en-US" dirty="0"/>
              <a:t>In October of 1929 to February 1931 – </a:t>
            </a:r>
            <a:r>
              <a:rPr lang="en-US" dirty="0" err="1"/>
              <a:t>Dawid</a:t>
            </a:r>
            <a:r>
              <a:rPr lang="en-US" dirty="0"/>
              <a:t> moved by himself to Leipzig Germany to attend the </a:t>
            </a:r>
            <a:r>
              <a:rPr lang="en-US" i="1" dirty="0" err="1"/>
              <a:t>Akademie</a:t>
            </a:r>
            <a:r>
              <a:rPr lang="en-US" i="1" dirty="0"/>
              <a:t> </a:t>
            </a:r>
            <a:r>
              <a:rPr lang="en-US" i="1" dirty="0" err="1"/>
              <a:t>für</a:t>
            </a:r>
            <a:r>
              <a:rPr lang="en-US" i="1" dirty="0"/>
              <a:t> </a:t>
            </a:r>
            <a:r>
              <a:rPr lang="en-US" i="1" dirty="0" err="1"/>
              <a:t>Graphische</a:t>
            </a:r>
            <a:r>
              <a:rPr lang="en-US" i="1" dirty="0"/>
              <a:t> </a:t>
            </a:r>
            <a:r>
              <a:rPr lang="en-US" i="1" dirty="0" err="1"/>
              <a:t>Künst</a:t>
            </a:r>
            <a:r>
              <a:rPr lang="en-US" i="1" dirty="0"/>
              <a:t> und </a:t>
            </a:r>
            <a:r>
              <a:rPr lang="en-US" i="1" dirty="0" err="1"/>
              <a:t>Buchgewarbe</a:t>
            </a:r>
            <a:r>
              <a:rPr lang="en-US" i="1" dirty="0"/>
              <a:t> </a:t>
            </a:r>
            <a:r>
              <a:rPr lang="en-US" dirty="0"/>
              <a:t>(Academy for Graphic and Book Arts)</a:t>
            </a:r>
          </a:p>
          <a:p>
            <a:endParaRPr lang="en-US" dirty="0"/>
          </a:p>
          <a:p>
            <a:r>
              <a:rPr lang="en-US" dirty="0"/>
              <a:t>Here </a:t>
            </a:r>
            <a:r>
              <a:rPr lang="en-US" dirty="0" err="1"/>
              <a:t>Dawid</a:t>
            </a:r>
            <a:r>
              <a:rPr lang="en-US" dirty="0"/>
              <a:t> developed an interest in photography.</a:t>
            </a:r>
          </a:p>
          <a:p>
            <a:endParaRPr lang="en-US" dirty="0"/>
          </a:p>
          <a:p>
            <a:r>
              <a:rPr lang="en-US" dirty="0"/>
              <a:t>Portable cameras such as the Leica, and the rise of magazines like AIZ (</a:t>
            </a:r>
            <a:r>
              <a:rPr lang="en-US" i="1" dirty="0" err="1"/>
              <a:t>Arbeither</a:t>
            </a:r>
            <a:r>
              <a:rPr lang="en-US" i="1" dirty="0"/>
              <a:t> </a:t>
            </a:r>
            <a:r>
              <a:rPr lang="en-US" i="1" dirty="0" err="1"/>
              <a:t>Illustrierte</a:t>
            </a:r>
            <a:r>
              <a:rPr lang="en-US" i="1" dirty="0"/>
              <a:t> </a:t>
            </a:r>
            <a:r>
              <a:rPr lang="en-US" i="1" dirty="0" err="1"/>
              <a:t>Zeitung</a:t>
            </a:r>
            <a:r>
              <a:rPr lang="en-US" dirty="0"/>
              <a:t>) allowed photojournalists to construct stories with a new speed and immediacy.</a:t>
            </a:r>
          </a:p>
        </p:txBody>
      </p:sp>
    </p:spTree>
    <p:extLst>
      <p:ext uri="{BB962C8B-B14F-4D97-AF65-F5344CB8AC3E}">
        <p14:creationId xmlns:p14="http://schemas.microsoft.com/office/powerpoint/2010/main" val="11176310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461" y="831273"/>
            <a:ext cx="6827520" cy="5120640"/>
          </a:xfrm>
          <a:prstGeom prst="rect">
            <a:avLst/>
          </a:prstGeom>
        </p:spPr>
      </p:pic>
      <p:sp>
        <p:nvSpPr>
          <p:cNvPr id="3" name="TextBox 2"/>
          <p:cNvSpPr txBox="1"/>
          <p:nvPr/>
        </p:nvSpPr>
        <p:spPr>
          <a:xfrm>
            <a:off x="798022" y="2626822"/>
            <a:ext cx="3682538" cy="2585323"/>
          </a:xfrm>
          <a:prstGeom prst="rect">
            <a:avLst/>
          </a:prstGeom>
          <a:noFill/>
        </p:spPr>
        <p:txBody>
          <a:bodyPr wrap="square" rtlCol="0">
            <a:spAutoFit/>
          </a:bodyPr>
          <a:lstStyle/>
          <a:p>
            <a:r>
              <a:rPr lang="en-US" dirty="0"/>
              <a:t>Spring of 1932: Enrolled at the Sorbonne in Paris, France.</a:t>
            </a:r>
          </a:p>
          <a:p>
            <a:endParaRPr lang="en-US" dirty="0"/>
          </a:p>
          <a:p>
            <a:r>
              <a:rPr lang="en-US" dirty="0"/>
              <a:t>Parents provided an allowance.</a:t>
            </a:r>
          </a:p>
          <a:p>
            <a:endParaRPr lang="en-US" dirty="0"/>
          </a:p>
          <a:p>
            <a:r>
              <a:rPr lang="en-US" dirty="0"/>
              <a:t>Registered to get a B.A. in Science, with a major in advanced chemistry and physics.</a:t>
            </a:r>
          </a:p>
          <a:p>
            <a:endParaRPr lang="en-US" dirty="0"/>
          </a:p>
        </p:txBody>
      </p:sp>
    </p:spTree>
    <p:extLst>
      <p:ext uri="{BB962C8B-B14F-4D97-AF65-F5344CB8AC3E}">
        <p14:creationId xmlns:p14="http://schemas.microsoft.com/office/powerpoint/2010/main" val="742061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6981" y="3351369"/>
            <a:ext cx="7356764" cy="1200329"/>
          </a:xfrm>
          <a:prstGeom prst="rect">
            <a:avLst/>
          </a:prstGeom>
          <a:noFill/>
        </p:spPr>
        <p:txBody>
          <a:bodyPr wrap="square" rtlCol="0">
            <a:spAutoFit/>
          </a:bodyPr>
          <a:lstStyle/>
          <a:p>
            <a:pPr algn="ctr"/>
            <a:r>
              <a:rPr lang="en-US" dirty="0"/>
              <a:t>New Life = New Name</a:t>
            </a:r>
          </a:p>
          <a:p>
            <a:pPr algn="ctr"/>
            <a:r>
              <a:rPr lang="en-US" dirty="0" err="1"/>
              <a:t>Dawid</a:t>
            </a:r>
            <a:r>
              <a:rPr lang="en-US" dirty="0"/>
              <a:t> </a:t>
            </a:r>
            <a:r>
              <a:rPr lang="en-US" dirty="0" err="1"/>
              <a:t>Szymin</a:t>
            </a:r>
            <a:r>
              <a:rPr lang="en-US" dirty="0"/>
              <a:t> becomes “</a:t>
            </a:r>
            <a:r>
              <a:rPr lang="en-US" dirty="0" err="1"/>
              <a:t>Chim</a:t>
            </a:r>
            <a:r>
              <a:rPr lang="en-US" dirty="0"/>
              <a:t>”</a:t>
            </a:r>
          </a:p>
          <a:p>
            <a:pPr algn="ctr"/>
            <a:r>
              <a:rPr lang="en-US" dirty="0"/>
              <a:t>Used for his byline, shorter, easier to pronounce – evoked his former name – </a:t>
            </a:r>
          </a:p>
          <a:p>
            <a:pPr algn="ctr"/>
            <a:r>
              <a:rPr lang="en-US" dirty="0"/>
              <a:t>But erased his Jewishness.</a:t>
            </a:r>
          </a:p>
        </p:txBody>
      </p:sp>
      <p:sp>
        <p:nvSpPr>
          <p:cNvPr id="3" name="TextBox 2"/>
          <p:cNvSpPr txBox="1"/>
          <p:nvPr/>
        </p:nvSpPr>
        <p:spPr>
          <a:xfrm>
            <a:off x="4247804" y="1213660"/>
            <a:ext cx="5719156" cy="1477328"/>
          </a:xfrm>
          <a:prstGeom prst="rect">
            <a:avLst/>
          </a:prstGeom>
          <a:noFill/>
        </p:spPr>
        <p:txBody>
          <a:bodyPr wrap="square" rtlCol="0">
            <a:spAutoFit/>
          </a:bodyPr>
          <a:lstStyle/>
          <a:p>
            <a:r>
              <a:rPr lang="en-US" dirty="0"/>
              <a:t>Soon after, his parents were no longer able to support him.  He borrowed a 35 mm </a:t>
            </a:r>
            <a:r>
              <a:rPr lang="en-US" dirty="0" err="1"/>
              <a:t>Vidom</a:t>
            </a:r>
            <a:r>
              <a:rPr lang="en-US" dirty="0"/>
              <a:t> Camera, and begins to take photographs of every day life.</a:t>
            </a:r>
          </a:p>
          <a:p>
            <a:endParaRPr lang="en-US" dirty="0"/>
          </a:p>
          <a:p>
            <a:r>
              <a:rPr lang="en-US" dirty="0"/>
              <a:t>He sold his photographs to support himself.</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57159">
            <a:off x="287115" y="598517"/>
            <a:ext cx="3268532" cy="2164872"/>
          </a:xfrm>
          <a:prstGeom prst="rect">
            <a:avLst/>
          </a:prstGeom>
        </p:spPr>
      </p:pic>
      <p:sp>
        <p:nvSpPr>
          <p:cNvPr id="5" name="TextBox 4"/>
          <p:cNvSpPr txBox="1"/>
          <p:nvPr/>
        </p:nvSpPr>
        <p:spPr>
          <a:xfrm>
            <a:off x="3832167" y="5212080"/>
            <a:ext cx="7032568" cy="923330"/>
          </a:xfrm>
          <a:prstGeom prst="rect">
            <a:avLst/>
          </a:prstGeom>
          <a:noFill/>
        </p:spPr>
        <p:txBody>
          <a:bodyPr wrap="square" rtlCol="0">
            <a:spAutoFit/>
          </a:bodyPr>
          <a:lstStyle/>
          <a:p>
            <a:pPr algn="ctr"/>
            <a:r>
              <a:rPr lang="en-US" dirty="0" err="1"/>
              <a:t>Chim</a:t>
            </a:r>
            <a:r>
              <a:rPr lang="en-US" dirty="0"/>
              <a:t> becomes actively involved with AEAR (</a:t>
            </a:r>
            <a:r>
              <a:rPr lang="en-US" i="1" dirty="0"/>
              <a:t>Association des </a:t>
            </a:r>
            <a:r>
              <a:rPr lang="en-US" i="1" dirty="0" err="1"/>
              <a:t>Éricvains</a:t>
            </a:r>
            <a:r>
              <a:rPr lang="en-US" i="1" dirty="0"/>
              <a:t> et Artistes </a:t>
            </a:r>
            <a:r>
              <a:rPr lang="en-US" i="1" dirty="0" err="1"/>
              <a:t>Révolvutionaires</a:t>
            </a:r>
            <a:r>
              <a:rPr lang="en-US" dirty="0"/>
              <a:t>). Career launch in 1934 with weekly magazine </a:t>
            </a:r>
            <a:r>
              <a:rPr lang="en-US" i="1" dirty="0"/>
              <a:t>Regards</a:t>
            </a:r>
          </a:p>
        </p:txBody>
      </p:sp>
    </p:spTree>
    <p:extLst>
      <p:ext uri="{BB962C8B-B14F-4D97-AF65-F5344CB8AC3E}">
        <p14:creationId xmlns:p14="http://schemas.microsoft.com/office/powerpoint/2010/main" val="1062464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5034" y="0"/>
            <a:ext cx="5702934" cy="6858000"/>
          </a:xfrm>
          <a:prstGeom prst="rect">
            <a:avLst/>
          </a:prstGeom>
        </p:spPr>
      </p:pic>
      <p:sp>
        <p:nvSpPr>
          <p:cNvPr id="4" name="TextBox 3"/>
          <p:cNvSpPr txBox="1"/>
          <p:nvPr/>
        </p:nvSpPr>
        <p:spPr>
          <a:xfrm>
            <a:off x="7597833" y="2867891"/>
            <a:ext cx="3541222" cy="646331"/>
          </a:xfrm>
          <a:prstGeom prst="rect">
            <a:avLst/>
          </a:prstGeom>
          <a:noFill/>
        </p:spPr>
        <p:txBody>
          <a:bodyPr wrap="square" rtlCol="0">
            <a:spAutoFit/>
          </a:bodyPr>
          <a:lstStyle/>
          <a:p>
            <a:r>
              <a:rPr lang="en-US" dirty="0"/>
              <a:t>By 1934 was known as </a:t>
            </a:r>
            <a:r>
              <a:rPr lang="en-US" dirty="0" err="1"/>
              <a:t>Chim</a:t>
            </a:r>
            <a:r>
              <a:rPr lang="en-US" dirty="0"/>
              <a:t>, and living in Paris.</a:t>
            </a:r>
          </a:p>
        </p:txBody>
      </p:sp>
    </p:spTree>
    <p:extLst>
      <p:ext uri="{BB962C8B-B14F-4D97-AF65-F5344CB8AC3E}">
        <p14:creationId xmlns:p14="http://schemas.microsoft.com/office/powerpoint/2010/main" val="4126046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men on a roof&#10;&#10;Description automatically generated with low confidence">
            <a:extLst>
              <a:ext uri="{FF2B5EF4-FFF2-40B4-BE49-F238E27FC236}">
                <a16:creationId xmlns:a16="http://schemas.microsoft.com/office/drawing/2014/main" id="{17310F2D-5B33-0157-AB9E-8B14B9B9B2B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543973" y="360017"/>
            <a:ext cx="8772121" cy="5791402"/>
          </a:xfrm>
          <a:prstGeom prst="rect">
            <a:avLst/>
          </a:prstGeom>
        </p:spPr>
      </p:pic>
    </p:spTree>
    <p:extLst>
      <p:ext uri="{BB962C8B-B14F-4D97-AF65-F5344CB8AC3E}">
        <p14:creationId xmlns:p14="http://schemas.microsoft.com/office/powerpoint/2010/main" val="13893007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2309" y="312506"/>
            <a:ext cx="6858000" cy="4886325"/>
          </a:xfrm>
          <a:prstGeom prst="rect">
            <a:avLst/>
          </a:prstGeom>
        </p:spPr>
      </p:pic>
      <p:sp>
        <p:nvSpPr>
          <p:cNvPr id="3" name="TextBox 2"/>
          <p:cNvSpPr txBox="1"/>
          <p:nvPr/>
        </p:nvSpPr>
        <p:spPr>
          <a:xfrm>
            <a:off x="2718262" y="5627716"/>
            <a:ext cx="6542116" cy="646331"/>
          </a:xfrm>
          <a:prstGeom prst="rect">
            <a:avLst/>
          </a:prstGeom>
          <a:noFill/>
        </p:spPr>
        <p:txBody>
          <a:bodyPr wrap="square" rtlCol="0">
            <a:spAutoFit/>
          </a:bodyPr>
          <a:lstStyle/>
          <a:p>
            <a:r>
              <a:rPr lang="en-US" dirty="0"/>
              <a:t>By 1936, </a:t>
            </a:r>
            <a:r>
              <a:rPr lang="en-US" dirty="0" err="1"/>
              <a:t>Chim</a:t>
            </a:r>
            <a:r>
              <a:rPr lang="en-US" dirty="0"/>
              <a:t> was working as a photojournalist – and covered the Spanish Civil War for </a:t>
            </a:r>
            <a:r>
              <a:rPr lang="en-US" i="1" dirty="0"/>
              <a:t>Regards, Life</a:t>
            </a:r>
            <a:r>
              <a:rPr lang="en-US" dirty="0"/>
              <a:t>, and </a:t>
            </a:r>
            <a:r>
              <a:rPr lang="en-US" i="1" dirty="0"/>
              <a:t>Illustrated</a:t>
            </a:r>
          </a:p>
        </p:txBody>
      </p:sp>
    </p:spTree>
    <p:extLst>
      <p:ext uri="{BB962C8B-B14F-4D97-AF65-F5344CB8AC3E}">
        <p14:creationId xmlns:p14="http://schemas.microsoft.com/office/powerpoint/2010/main" val="190098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people standing in a tunnel&#10;&#10;Description automatically generated">
            <a:extLst>
              <a:ext uri="{FF2B5EF4-FFF2-40B4-BE49-F238E27FC236}">
                <a16:creationId xmlns:a16="http://schemas.microsoft.com/office/drawing/2014/main" id="{6F6AB17C-08D2-BADA-FCDA-4A23C954684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535612" y="447530"/>
            <a:ext cx="6924272" cy="5687262"/>
          </a:xfrm>
          <a:prstGeom prst="rect">
            <a:avLst/>
          </a:prstGeom>
        </p:spPr>
      </p:pic>
    </p:spTree>
    <p:extLst>
      <p:ext uri="{BB962C8B-B14F-4D97-AF65-F5344CB8AC3E}">
        <p14:creationId xmlns:p14="http://schemas.microsoft.com/office/powerpoint/2010/main" val="3382431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7161" y="310919"/>
            <a:ext cx="7861300" cy="4889500"/>
          </a:xfrm>
          <a:prstGeom prst="rect">
            <a:avLst/>
          </a:prstGeom>
        </p:spPr>
      </p:pic>
      <p:sp>
        <p:nvSpPr>
          <p:cNvPr id="3" name="TextBox 2"/>
          <p:cNvSpPr txBox="1"/>
          <p:nvPr/>
        </p:nvSpPr>
        <p:spPr>
          <a:xfrm>
            <a:off x="2460567" y="5486400"/>
            <a:ext cx="7223760" cy="646331"/>
          </a:xfrm>
          <a:prstGeom prst="rect">
            <a:avLst/>
          </a:prstGeom>
          <a:noFill/>
        </p:spPr>
        <p:txBody>
          <a:bodyPr wrap="square" rtlCol="0">
            <a:spAutoFit/>
          </a:bodyPr>
          <a:lstStyle/>
          <a:p>
            <a:r>
              <a:rPr lang="en-US" dirty="0"/>
              <a:t>In 1939, he became one of the 1,600 Republican refugees on the S.S. </a:t>
            </a:r>
            <a:r>
              <a:rPr lang="en-US" dirty="0" err="1"/>
              <a:t>Sinaia</a:t>
            </a:r>
            <a:r>
              <a:rPr lang="en-US" dirty="0"/>
              <a:t>.  </a:t>
            </a:r>
            <a:r>
              <a:rPr lang="en-US" dirty="0" err="1"/>
              <a:t>Chim</a:t>
            </a:r>
            <a:r>
              <a:rPr lang="en-US" dirty="0"/>
              <a:t> travelled to Laredo, TX and on to New York City.</a:t>
            </a:r>
          </a:p>
        </p:txBody>
      </p:sp>
    </p:spTree>
    <p:extLst>
      <p:ext uri="{BB962C8B-B14F-4D97-AF65-F5344CB8AC3E}">
        <p14:creationId xmlns:p14="http://schemas.microsoft.com/office/powerpoint/2010/main" val="2694857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9408" y="1129908"/>
            <a:ext cx="3343656" cy="4814316"/>
          </a:xfrm>
          <a:prstGeom prst="rect">
            <a:avLst/>
          </a:prstGeom>
        </p:spPr>
      </p:pic>
      <p:sp>
        <p:nvSpPr>
          <p:cNvPr id="3" name="TextBox 2"/>
          <p:cNvSpPr txBox="1"/>
          <p:nvPr/>
        </p:nvSpPr>
        <p:spPr>
          <a:xfrm>
            <a:off x="6666807" y="1396538"/>
            <a:ext cx="4771506" cy="1754326"/>
          </a:xfrm>
          <a:prstGeom prst="rect">
            <a:avLst/>
          </a:prstGeom>
          <a:noFill/>
        </p:spPr>
        <p:txBody>
          <a:bodyPr wrap="square" rtlCol="0">
            <a:spAutoFit/>
          </a:bodyPr>
          <a:lstStyle/>
          <a:p>
            <a:r>
              <a:rPr lang="en-US" dirty="0"/>
              <a:t>Tragedy strikes.  By the early 1940’s, both of </a:t>
            </a:r>
            <a:r>
              <a:rPr lang="en-US" dirty="0" err="1"/>
              <a:t>Chim’s</a:t>
            </a:r>
            <a:r>
              <a:rPr lang="en-US" dirty="0"/>
              <a:t> parents are murdered in the Holocaust.</a:t>
            </a:r>
          </a:p>
          <a:p>
            <a:endParaRPr lang="en-US" dirty="0"/>
          </a:p>
          <a:p>
            <a:r>
              <a:rPr lang="en-US" dirty="0"/>
              <a:t>Around this time, he secures employment with Leo Cohn at </a:t>
            </a:r>
            <a:r>
              <a:rPr lang="en-US" dirty="0" err="1"/>
              <a:t>Leco</a:t>
            </a:r>
            <a:r>
              <a:rPr lang="en-US" dirty="0"/>
              <a:t> Service, a developing and photo retouching photo lab.</a:t>
            </a:r>
          </a:p>
        </p:txBody>
      </p:sp>
    </p:spTree>
    <p:extLst>
      <p:ext uri="{BB962C8B-B14F-4D97-AF65-F5344CB8AC3E}">
        <p14:creationId xmlns:p14="http://schemas.microsoft.com/office/powerpoint/2010/main" val="1606858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593" y="162099"/>
            <a:ext cx="3008542" cy="453874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2157" y="868573"/>
            <a:ext cx="2476500" cy="3429000"/>
          </a:xfrm>
          <a:prstGeom prst="rect">
            <a:avLst/>
          </a:prstGeom>
        </p:spPr>
      </p:pic>
      <p:sp>
        <p:nvSpPr>
          <p:cNvPr id="5" name="TextBox 4"/>
          <p:cNvSpPr txBox="1"/>
          <p:nvPr/>
        </p:nvSpPr>
        <p:spPr>
          <a:xfrm>
            <a:off x="6733309" y="399010"/>
            <a:ext cx="4646814" cy="3416320"/>
          </a:xfrm>
          <a:prstGeom prst="rect">
            <a:avLst/>
          </a:prstGeom>
          <a:noFill/>
        </p:spPr>
        <p:txBody>
          <a:bodyPr wrap="square" rtlCol="0">
            <a:spAutoFit/>
          </a:bodyPr>
          <a:lstStyle/>
          <a:p>
            <a:r>
              <a:rPr lang="en-US" dirty="0" err="1"/>
              <a:t>Chim</a:t>
            </a:r>
            <a:r>
              <a:rPr lang="en-US" dirty="0"/>
              <a:t>, now settled in NY, joins the US Army in 1942.  In May of 1943, he officially becomes “David Robert Seymour”, and is an American citizen.  He is sent to Camp Ritchie in Maryland, and acts as a photography instructor.</a:t>
            </a:r>
          </a:p>
          <a:p>
            <a:endParaRPr lang="en-US" dirty="0"/>
          </a:p>
          <a:p>
            <a:r>
              <a:rPr lang="en-US" dirty="0"/>
              <a:t>In May of 1944, he receives his new appointment as photography interpreter at the Allied Central Interpretation Unit (ACIU) in </a:t>
            </a:r>
            <a:r>
              <a:rPr lang="en-US" dirty="0" err="1"/>
              <a:t>Danesfield</a:t>
            </a:r>
            <a:r>
              <a:rPr lang="en-US" dirty="0"/>
              <a:t> House, 35 miles from London.</a:t>
            </a:r>
          </a:p>
          <a:p>
            <a:endParaRPr lang="en-US" dirty="0"/>
          </a:p>
          <a:p>
            <a:endParaRPr lang="en-US" dirty="0"/>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42414" y="3468484"/>
            <a:ext cx="3488575" cy="261643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6297" y="3815330"/>
            <a:ext cx="3587595" cy="2951018"/>
          </a:xfrm>
          <a:prstGeom prst="rect">
            <a:avLst/>
          </a:prstGeom>
        </p:spPr>
      </p:pic>
    </p:spTree>
    <p:extLst>
      <p:ext uri="{BB962C8B-B14F-4D97-AF65-F5344CB8AC3E}">
        <p14:creationId xmlns:p14="http://schemas.microsoft.com/office/powerpoint/2010/main" val="1105323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1884" y="681644"/>
            <a:ext cx="7838901" cy="1477328"/>
          </a:xfrm>
          <a:prstGeom prst="rect">
            <a:avLst/>
          </a:prstGeom>
          <a:noFill/>
        </p:spPr>
        <p:txBody>
          <a:bodyPr wrap="square" rtlCol="0">
            <a:spAutoFit/>
          </a:bodyPr>
          <a:lstStyle/>
          <a:p>
            <a:r>
              <a:rPr lang="en-US" dirty="0"/>
              <a:t>In 1947 he returns to NYC, but is again sent on assignment – back to Europe on April 25</a:t>
            </a:r>
            <a:r>
              <a:rPr lang="en-US" baseline="30000" dirty="0"/>
              <a:t>th</a:t>
            </a:r>
            <a:r>
              <a:rPr lang="en-US" dirty="0"/>
              <a:t>.  He is to photograph </a:t>
            </a:r>
            <a:r>
              <a:rPr lang="en-US"/>
              <a:t>the places </a:t>
            </a:r>
            <a:r>
              <a:rPr lang="en-US" dirty="0"/>
              <a:t>of the US Amy’s progress during the last months of the war.</a:t>
            </a:r>
          </a:p>
          <a:p>
            <a:endParaRPr lang="en-US" dirty="0"/>
          </a:p>
          <a:p>
            <a:r>
              <a:rPr lang="en-US" dirty="0"/>
              <a:t>With his borrowed </a:t>
            </a:r>
            <a:r>
              <a:rPr lang="en-US" dirty="0" err="1"/>
              <a:t>Rolleiflex</a:t>
            </a:r>
            <a:r>
              <a:rPr lang="en-US" dirty="0"/>
              <a:t>, he sets off to work.</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992822">
            <a:off x="791856" y="2194559"/>
            <a:ext cx="2392452" cy="3765665"/>
          </a:xfrm>
          <a:prstGeom prst="rect">
            <a:avLst/>
          </a:prstGeom>
        </p:spPr>
      </p:pic>
      <p:sp>
        <p:nvSpPr>
          <p:cNvPr id="4" name="TextBox 3"/>
          <p:cNvSpPr txBox="1"/>
          <p:nvPr/>
        </p:nvSpPr>
        <p:spPr>
          <a:xfrm>
            <a:off x="5029200" y="3266902"/>
            <a:ext cx="5968538" cy="923330"/>
          </a:xfrm>
          <a:prstGeom prst="rect">
            <a:avLst/>
          </a:prstGeom>
          <a:noFill/>
        </p:spPr>
        <p:txBody>
          <a:bodyPr wrap="square" rtlCol="0">
            <a:spAutoFit/>
          </a:bodyPr>
          <a:lstStyle/>
          <a:p>
            <a:r>
              <a:rPr lang="en-US" dirty="0"/>
              <a:t>In March of 1948 he embarked on a special assignment for UNESCO, documenting the conditions of children living in a post WW II Europe.  He snapped 257 rolls of film.</a:t>
            </a:r>
          </a:p>
        </p:txBody>
      </p:sp>
      <p:sp>
        <p:nvSpPr>
          <p:cNvPr id="5" name="TextBox 4"/>
          <p:cNvSpPr txBox="1"/>
          <p:nvPr/>
        </p:nvSpPr>
        <p:spPr>
          <a:xfrm>
            <a:off x="4380807" y="4904509"/>
            <a:ext cx="7015942" cy="923330"/>
          </a:xfrm>
          <a:prstGeom prst="rect">
            <a:avLst/>
          </a:prstGeom>
          <a:noFill/>
        </p:spPr>
        <p:txBody>
          <a:bodyPr wrap="square" rtlCol="0">
            <a:spAutoFit/>
          </a:bodyPr>
          <a:lstStyle/>
          <a:p>
            <a:r>
              <a:rPr lang="en-US" dirty="0"/>
              <a:t>1949 - 1955 </a:t>
            </a:r>
            <a:r>
              <a:rPr lang="en-US" dirty="0" err="1"/>
              <a:t>Chim</a:t>
            </a:r>
            <a:r>
              <a:rPr lang="en-US" dirty="0"/>
              <a:t> travelled extensively throughout Europe and Israel. In May of 1955 </a:t>
            </a:r>
            <a:r>
              <a:rPr lang="en-US" dirty="0" err="1"/>
              <a:t>Chim</a:t>
            </a:r>
            <a:r>
              <a:rPr lang="en-US" dirty="0"/>
              <a:t> finally settles down and signs a lease on a small apartment in Rome.</a:t>
            </a:r>
          </a:p>
        </p:txBody>
      </p:sp>
    </p:spTree>
    <p:extLst>
      <p:ext uri="{BB962C8B-B14F-4D97-AF65-F5344CB8AC3E}">
        <p14:creationId xmlns:p14="http://schemas.microsoft.com/office/powerpoint/2010/main" val="747662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95752" y="311631"/>
            <a:ext cx="6265121" cy="6265121"/>
          </a:xfrm>
          <a:prstGeom prst="rect">
            <a:avLst/>
          </a:prstGeom>
        </p:spPr>
      </p:pic>
    </p:spTree>
    <p:extLst>
      <p:ext uri="{BB962C8B-B14F-4D97-AF65-F5344CB8AC3E}">
        <p14:creationId xmlns:p14="http://schemas.microsoft.com/office/powerpoint/2010/main" val="2164482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78448" y="403631"/>
            <a:ext cx="6006867" cy="6006867"/>
          </a:xfrm>
          <a:prstGeom prst="rect">
            <a:avLst/>
          </a:prstGeom>
        </p:spPr>
      </p:pic>
    </p:spTree>
    <p:extLst>
      <p:ext uri="{BB962C8B-B14F-4D97-AF65-F5344CB8AC3E}">
        <p14:creationId xmlns:p14="http://schemas.microsoft.com/office/powerpoint/2010/main" val="32444583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48584" y="497280"/>
            <a:ext cx="5291601" cy="5861955"/>
          </a:xfrm>
          <a:prstGeom prst="rect">
            <a:avLst/>
          </a:prstGeom>
        </p:spPr>
      </p:pic>
    </p:spTree>
    <p:extLst>
      <p:ext uri="{BB962C8B-B14F-4D97-AF65-F5344CB8AC3E}">
        <p14:creationId xmlns:p14="http://schemas.microsoft.com/office/powerpoint/2010/main" val="3653086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D5EFC9A7-5058-922C-E8AE-FB2BC75CA0A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314583" y="536776"/>
            <a:ext cx="5546784" cy="6005340"/>
          </a:xfrm>
          <a:prstGeom prst="rect">
            <a:avLst/>
          </a:prstGeom>
        </p:spPr>
      </p:pic>
    </p:spTree>
    <p:extLst>
      <p:ext uri="{BB962C8B-B14F-4D97-AF65-F5344CB8AC3E}">
        <p14:creationId xmlns:p14="http://schemas.microsoft.com/office/powerpoint/2010/main" val="21722458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indoor, person, laying&#10;&#10;Description automatically generated">
            <a:extLst>
              <a:ext uri="{FF2B5EF4-FFF2-40B4-BE49-F238E27FC236}">
                <a16:creationId xmlns:a16="http://schemas.microsoft.com/office/drawing/2014/main" id="{A05FD226-C384-07B9-2A18-CF07573DD99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661170" y="671251"/>
            <a:ext cx="6807026" cy="5679673"/>
          </a:xfrm>
          <a:prstGeom prst="rect">
            <a:avLst/>
          </a:prstGeom>
        </p:spPr>
      </p:pic>
    </p:spTree>
    <p:extLst>
      <p:ext uri="{BB962C8B-B14F-4D97-AF65-F5344CB8AC3E}">
        <p14:creationId xmlns:p14="http://schemas.microsoft.com/office/powerpoint/2010/main" val="1556364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arge group of people standing in a line in front of a monument&#10;&#10;Description automatically generated with low confidence">
            <a:extLst>
              <a:ext uri="{FF2B5EF4-FFF2-40B4-BE49-F238E27FC236}">
                <a16:creationId xmlns:a16="http://schemas.microsoft.com/office/drawing/2014/main" id="{11EFBAC8-2C31-7A4F-A789-DDAC3543F247}"/>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817408" y="535507"/>
            <a:ext cx="7091363" cy="5665788"/>
          </a:xfrm>
          <a:prstGeom prst="rect">
            <a:avLst/>
          </a:prstGeom>
        </p:spPr>
      </p:pic>
    </p:spTree>
    <p:extLst>
      <p:ext uri="{BB962C8B-B14F-4D97-AF65-F5344CB8AC3E}">
        <p14:creationId xmlns:p14="http://schemas.microsoft.com/office/powerpoint/2010/main" val="30655243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person, outdoor, group&#10;&#10;Description automatically generated">
            <a:extLst>
              <a:ext uri="{FF2B5EF4-FFF2-40B4-BE49-F238E27FC236}">
                <a16:creationId xmlns:a16="http://schemas.microsoft.com/office/drawing/2014/main" id="{E17B0A74-AEDA-B2C7-365A-4406D741244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948746" y="498503"/>
            <a:ext cx="6266700" cy="4788391"/>
          </a:xfrm>
          <a:prstGeom prst="rect">
            <a:avLst/>
          </a:prstGeom>
        </p:spPr>
      </p:pic>
      <p:pic>
        <p:nvPicPr>
          <p:cNvPr id="3" name="Picture 2"/>
          <p:cNvPicPr>
            <a:picLocks noChangeAspect="1"/>
          </p:cNvPicPr>
          <p:nvPr/>
        </p:nvPicPr>
        <p:blipFill>
          <a:blip r:embed="rId3"/>
          <a:stretch>
            <a:fillRect/>
          </a:stretch>
        </p:blipFill>
        <p:spPr>
          <a:xfrm rot="770779">
            <a:off x="8049444" y="939686"/>
            <a:ext cx="2998294" cy="4665345"/>
          </a:xfrm>
          <a:prstGeom prst="rect">
            <a:avLst/>
          </a:prstGeom>
        </p:spPr>
      </p:pic>
      <p:pic>
        <p:nvPicPr>
          <p:cNvPr id="4" name="Picture 3"/>
          <p:cNvPicPr>
            <a:picLocks noChangeAspect="1"/>
          </p:cNvPicPr>
          <p:nvPr/>
        </p:nvPicPr>
        <p:blipFill>
          <a:blip r:embed="rId4"/>
          <a:stretch>
            <a:fillRect/>
          </a:stretch>
        </p:blipFill>
        <p:spPr>
          <a:xfrm rot="364808">
            <a:off x="4806314" y="4439326"/>
            <a:ext cx="2220487" cy="2028045"/>
          </a:xfrm>
          <a:prstGeom prst="rect">
            <a:avLst/>
          </a:prstGeom>
        </p:spPr>
      </p:pic>
      <p:pic>
        <p:nvPicPr>
          <p:cNvPr id="5" name="Picture 4"/>
          <p:cNvPicPr>
            <a:picLocks noChangeAspect="1"/>
          </p:cNvPicPr>
          <p:nvPr/>
        </p:nvPicPr>
        <p:blipFill>
          <a:blip r:embed="rId5"/>
          <a:stretch>
            <a:fillRect/>
          </a:stretch>
        </p:blipFill>
        <p:spPr>
          <a:xfrm rot="21095525">
            <a:off x="1336587" y="4771504"/>
            <a:ext cx="2332182" cy="1750435"/>
          </a:xfrm>
          <a:prstGeom prst="rect">
            <a:avLst/>
          </a:prstGeom>
        </p:spPr>
      </p:pic>
      <p:sp>
        <p:nvSpPr>
          <p:cNvPr id="6" name="Rectangle 5"/>
          <p:cNvSpPr/>
          <p:nvPr/>
        </p:nvSpPr>
        <p:spPr>
          <a:xfrm>
            <a:off x="948746" y="6394597"/>
            <a:ext cx="3484010" cy="369332"/>
          </a:xfrm>
          <a:prstGeom prst="rect">
            <a:avLst/>
          </a:prstGeom>
        </p:spPr>
        <p:txBody>
          <a:bodyPr wrap="square">
            <a:spAutoFit/>
          </a:bodyPr>
          <a:lstStyle/>
          <a:p>
            <a:r>
              <a:rPr lang="en-US"/>
              <a:t>New Castle News - Jan 28, 1949</a:t>
            </a:r>
          </a:p>
        </p:txBody>
      </p:sp>
      <p:sp>
        <p:nvSpPr>
          <p:cNvPr id="7" name="Rectangle 6"/>
          <p:cNvSpPr/>
          <p:nvPr/>
        </p:nvSpPr>
        <p:spPr>
          <a:xfrm>
            <a:off x="4287499" y="6488668"/>
            <a:ext cx="3313536" cy="369332"/>
          </a:xfrm>
          <a:prstGeom prst="rect">
            <a:avLst/>
          </a:prstGeom>
        </p:spPr>
        <p:txBody>
          <a:bodyPr wrap="none">
            <a:spAutoFit/>
          </a:bodyPr>
          <a:lstStyle/>
          <a:p>
            <a:r>
              <a:rPr lang="en-US" dirty="0"/>
              <a:t>Brownsville Herald - Feb 20, 1949</a:t>
            </a:r>
          </a:p>
        </p:txBody>
      </p:sp>
      <p:sp>
        <p:nvSpPr>
          <p:cNvPr id="8" name="Rectangle 7"/>
          <p:cNvSpPr/>
          <p:nvPr/>
        </p:nvSpPr>
        <p:spPr>
          <a:xfrm rot="799394">
            <a:off x="7369601" y="5619295"/>
            <a:ext cx="3342838" cy="369332"/>
          </a:xfrm>
          <a:prstGeom prst="rect">
            <a:avLst/>
          </a:prstGeom>
        </p:spPr>
        <p:txBody>
          <a:bodyPr wrap="none">
            <a:spAutoFit/>
          </a:bodyPr>
          <a:lstStyle/>
          <a:p>
            <a:r>
              <a:rPr lang="en-US" dirty="0"/>
              <a:t>Brooklyn Daily Eagle - Feb 7, 1949</a:t>
            </a:r>
          </a:p>
        </p:txBody>
      </p:sp>
      <p:sp>
        <p:nvSpPr>
          <p:cNvPr id="9" name="TextBox 8"/>
          <p:cNvSpPr txBox="1"/>
          <p:nvPr/>
        </p:nvSpPr>
        <p:spPr>
          <a:xfrm>
            <a:off x="8761615" y="324196"/>
            <a:ext cx="2901141" cy="369332"/>
          </a:xfrm>
          <a:prstGeom prst="rect">
            <a:avLst/>
          </a:prstGeom>
          <a:noFill/>
        </p:spPr>
        <p:txBody>
          <a:bodyPr wrap="square" rtlCol="0">
            <a:spAutoFit/>
          </a:bodyPr>
          <a:lstStyle/>
          <a:p>
            <a:pPr algn="ctr"/>
            <a:r>
              <a:rPr lang="en-US" dirty="0"/>
              <a:t>LAURA!</a:t>
            </a:r>
          </a:p>
        </p:txBody>
      </p:sp>
    </p:spTree>
    <p:extLst>
      <p:ext uri="{BB962C8B-B14F-4D97-AF65-F5344CB8AC3E}">
        <p14:creationId xmlns:p14="http://schemas.microsoft.com/office/powerpoint/2010/main" val="2647149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85182" y="664671"/>
            <a:ext cx="7793702" cy="5195802"/>
          </a:xfrm>
          <a:prstGeom prst="rect">
            <a:avLst/>
          </a:prstGeom>
        </p:spPr>
      </p:pic>
    </p:spTree>
    <p:extLst>
      <p:ext uri="{BB962C8B-B14F-4D97-AF65-F5344CB8AC3E}">
        <p14:creationId xmlns:p14="http://schemas.microsoft.com/office/powerpoint/2010/main" val="8142494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957" y="598516"/>
            <a:ext cx="6043353" cy="2862322"/>
          </a:xfrm>
          <a:prstGeom prst="rect">
            <a:avLst/>
          </a:prstGeom>
          <a:noFill/>
        </p:spPr>
        <p:txBody>
          <a:bodyPr wrap="square" rtlCol="0">
            <a:spAutoFit/>
          </a:bodyPr>
          <a:lstStyle/>
          <a:p>
            <a:r>
              <a:rPr lang="en-US" dirty="0"/>
              <a:t>The Suez Crisis – 1956</a:t>
            </a:r>
          </a:p>
          <a:p>
            <a:endParaRPr lang="en-US" dirty="0"/>
          </a:p>
          <a:p>
            <a:r>
              <a:rPr lang="en-US" dirty="0"/>
              <a:t>While </a:t>
            </a:r>
            <a:r>
              <a:rPr lang="en-US" dirty="0" err="1"/>
              <a:t>Chim</a:t>
            </a:r>
            <a:r>
              <a:rPr lang="en-US" dirty="0"/>
              <a:t> had not been a war correspondent since 1939, he could not pass up the opportunity to cover the conflict.  </a:t>
            </a:r>
          </a:p>
          <a:p>
            <a:endParaRPr lang="en-US" dirty="0"/>
          </a:p>
          <a:p>
            <a:r>
              <a:rPr lang="en-US" dirty="0"/>
              <a:t>On November 10, 1956, </a:t>
            </a:r>
            <a:r>
              <a:rPr lang="en-US" dirty="0" err="1"/>
              <a:t>Chim</a:t>
            </a:r>
            <a:r>
              <a:rPr lang="en-US" dirty="0"/>
              <a:t> was killed while driving to photograph an exchange of wounded soldiers at El </a:t>
            </a:r>
            <a:r>
              <a:rPr lang="en-US" dirty="0" err="1"/>
              <a:t>Quantara</a:t>
            </a:r>
            <a:r>
              <a:rPr lang="en-US" dirty="0"/>
              <a:t> (along with French photographer Jean Roy) by Egyptian machinegun fire four days after the armistice of the 1956 Suez Crisis, ten days before his 45th birthday.</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3310" y="2612939"/>
            <a:ext cx="5030585" cy="2941495"/>
          </a:xfrm>
          <a:prstGeom prst="rect">
            <a:avLst/>
          </a:prstGeom>
        </p:spPr>
      </p:pic>
      <p:sp>
        <p:nvSpPr>
          <p:cNvPr id="4" name="TextBox 3"/>
          <p:cNvSpPr txBox="1"/>
          <p:nvPr/>
        </p:nvSpPr>
        <p:spPr>
          <a:xfrm>
            <a:off x="6970914" y="5710843"/>
            <a:ext cx="4555375" cy="461665"/>
          </a:xfrm>
          <a:prstGeom prst="rect">
            <a:avLst/>
          </a:prstGeom>
          <a:noFill/>
        </p:spPr>
        <p:txBody>
          <a:bodyPr wrap="square" rtlCol="0">
            <a:spAutoFit/>
          </a:bodyPr>
          <a:lstStyle/>
          <a:p>
            <a:r>
              <a:rPr lang="en-US" sz="1200" dirty="0" err="1"/>
              <a:t>Chims</a:t>
            </a:r>
            <a:r>
              <a:rPr lang="en-US" sz="1200" dirty="0"/>
              <a:t> coffin, Port </a:t>
            </a:r>
            <a:r>
              <a:rPr lang="en-US" sz="1200" dirty="0" err="1"/>
              <a:t>Fuad</a:t>
            </a:r>
            <a:r>
              <a:rPr lang="en-US" sz="1200" dirty="0"/>
              <a:t> Egypt. November 14. 1956, Hanson Baldwin for the NY Times.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171" y="3841574"/>
            <a:ext cx="3733067" cy="2469157"/>
          </a:xfrm>
          <a:prstGeom prst="rect">
            <a:avLst/>
          </a:prstGeom>
        </p:spPr>
      </p:pic>
      <p:sp>
        <p:nvSpPr>
          <p:cNvPr id="6" name="TextBox 5"/>
          <p:cNvSpPr txBox="1"/>
          <p:nvPr/>
        </p:nvSpPr>
        <p:spPr>
          <a:xfrm>
            <a:off x="1862051" y="6322135"/>
            <a:ext cx="3441469" cy="276999"/>
          </a:xfrm>
          <a:prstGeom prst="rect">
            <a:avLst/>
          </a:prstGeom>
          <a:noFill/>
        </p:spPr>
        <p:txBody>
          <a:bodyPr wrap="square" rtlCol="0">
            <a:spAutoFit/>
          </a:bodyPr>
          <a:lstStyle/>
          <a:p>
            <a:r>
              <a:rPr lang="en-US" sz="1200" dirty="0"/>
              <a:t>Port Said, </a:t>
            </a:r>
            <a:r>
              <a:rPr lang="en-US" sz="1200" dirty="0" err="1"/>
              <a:t>Chim</a:t>
            </a:r>
            <a:r>
              <a:rPr lang="en-US" sz="1200" dirty="0"/>
              <a:t>, 1956</a:t>
            </a:r>
          </a:p>
        </p:txBody>
      </p:sp>
    </p:spTree>
    <p:extLst>
      <p:ext uri="{BB962C8B-B14F-4D97-AF65-F5344CB8AC3E}">
        <p14:creationId xmlns:p14="http://schemas.microsoft.com/office/powerpoint/2010/main" val="556875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men on a roof&#10;&#10;Description automatically generated with low confidence">
            <a:extLst>
              <a:ext uri="{FF2B5EF4-FFF2-40B4-BE49-F238E27FC236}">
                <a16:creationId xmlns:a16="http://schemas.microsoft.com/office/drawing/2014/main" id="{17310F2D-5B33-0157-AB9E-8B14B9B9B2B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502131" y="789710"/>
            <a:ext cx="7173884" cy="4239490"/>
          </a:xfrm>
          <a:prstGeom prst="rect">
            <a:avLst/>
          </a:prstGeom>
        </p:spPr>
      </p:pic>
      <p:sp>
        <p:nvSpPr>
          <p:cNvPr id="3" name="Rectangle 2"/>
          <p:cNvSpPr/>
          <p:nvPr/>
        </p:nvSpPr>
        <p:spPr>
          <a:xfrm>
            <a:off x="3106190" y="5189651"/>
            <a:ext cx="6096000" cy="1200329"/>
          </a:xfrm>
          <a:prstGeom prst="rect">
            <a:avLst/>
          </a:prstGeom>
        </p:spPr>
        <p:txBody>
          <a:bodyPr>
            <a:spAutoFit/>
          </a:bodyPr>
          <a:lstStyle/>
          <a:p>
            <a:r>
              <a:rPr lang="en-US" dirty="0"/>
              <a:t>DEMONSTRATION IN MEMORY OF THOSE KILLED DURING THE PARIS COMMUNE, PÈRE LACHAISE CEMETERY, PARIS, FRANCE], MAY 1934</a:t>
            </a:r>
          </a:p>
          <a:p>
            <a:r>
              <a:rPr lang="en-US" dirty="0"/>
              <a:t>International Center of Photography</a:t>
            </a:r>
          </a:p>
        </p:txBody>
      </p:sp>
    </p:spTree>
    <p:extLst>
      <p:ext uri="{BB962C8B-B14F-4D97-AF65-F5344CB8AC3E}">
        <p14:creationId xmlns:p14="http://schemas.microsoft.com/office/powerpoint/2010/main" val="28459828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58711" y="406975"/>
            <a:ext cx="6043725" cy="4453272"/>
          </a:xfrm>
          <a:prstGeom prst="rect">
            <a:avLst/>
          </a:prstGeom>
        </p:spPr>
      </p:pic>
      <p:sp>
        <p:nvSpPr>
          <p:cNvPr id="3" name="Rectangle 2"/>
          <p:cNvSpPr/>
          <p:nvPr/>
        </p:nvSpPr>
        <p:spPr>
          <a:xfrm>
            <a:off x="3122815" y="5015083"/>
            <a:ext cx="6096000" cy="1200329"/>
          </a:xfrm>
          <a:prstGeom prst="rect">
            <a:avLst/>
          </a:prstGeom>
        </p:spPr>
        <p:txBody>
          <a:bodyPr>
            <a:spAutoFit/>
          </a:bodyPr>
          <a:lstStyle/>
          <a:p>
            <a:r>
              <a:rPr lang="en-US" dirty="0"/>
              <a:t>[CHILDREN TAKE REFUGE IN AN UNDERGROUND AIR RAID SHELTER, MINORCA, SPAIN], DECEMBER 1938</a:t>
            </a:r>
          </a:p>
          <a:p>
            <a:r>
              <a:rPr lang="en-US" dirty="0"/>
              <a:t>International Center of Photography, gift of Eileen and Ben </a:t>
            </a:r>
            <a:r>
              <a:rPr lang="en-US" dirty="0" err="1"/>
              <a:t>Shneiderman</a:t>
            </a:r>
            <a:r>
              <a:rPr lang="en-US" dirty="0"/>
              <a:t>, 1982</a:t>
            </a:r>
          </a:p>
        </p:txBody>
      </p:sp>
    </p:spTree>
    <p:extLst>
      <p:ext uri="{BB962C8B-B14F-4D97-AF65-F5344CB8AC3E}">
        <p14:creationId xmlns:p14="http://schemas.microsoft.com/office/powerpoint/2010/main" val="29625591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26529" y="810395"/>
            <a:ext cx="4469573" cy="4469573"/>
          </a:xfrm>
          <a:prstGeom prst="rect">
            <a:avLst/>
          </a:prstGeom>
        </p:spPr>
      </p:pic>
      <p:sp>
        <p:nvSpPr>
          <p:cNvPr id="3" name="Rectangle 2"/>
          <p:cNvSpPr/>
          <p:nvPr/>
        </p:nvSpPr>
        <p:spPr>
          <a:xfrm>
            <a:off x="3322320" y="5386338"/>
            <a:ext cx="6096000" cy="923330"/>
          </a:xfrm>
          <a:prstGeom prst="rect">
            <a:avLst/>
          </a:prstGeom>
        </p:spPr>
        <p:txBody>
          <a:bodyPr>
            <a:spAutoFit/>
          </a:bodyPr>
          <a:lstStyle/>
          <a:p>
            <a:r>
              <a:rPr lang="en-US" dirty="0"/>
              <a:t>[CHILDREN PLAYING AMONG THE WRECKAGE OF D-DAY INVASION, OMAHA BEACH, NORMANDY, FRANCE], 1947</a:t>
            </a:r>
          </a:p>
          <a:p>
            <a:r>
              <a:rPr lang="en-US" dirty="0"/>
              <a:t>International Center of Photography</a:t>
            </a:r>
          </a:p>
        </p:txBody>
      </p:sp>
    </p:spTree>
    <p:extLst>
      <p:ext uri="{BB962C8B-B14F-4D97-AF65-F5344CB8AC3E}">
        <p14:creationId xmlns:p14="http://schemas.microsoft.com/office/powerpoint/2010/main" val="20614696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586021" y="364374"/>
            <a:ext cx="4784896" cy="4784896"/>
          </a:xfrm>
          <a:prstGeom prst="rect">
            <a:avLst/>
          </a:prstGeom>
        </p:spPr>
      </p:pic>
      <p:sp>
        <p:nvSpPr>
          <p:cNvPr id="3" name="Rectangle 2"/>
          <p:cNvSpPr/>
          <p:nvPr/>
        </p:nvSpPr>
        <p:spPr>
          <a:xfrm>
            <a:off x="3247506" y="5303212"/>
            <a:ext cx="6096000" cy="923330"/>
          </a:xfrm>
          <a:prstGeom prst="rect">
            <a:avLst/>
          </a:prstGeom>
        </p:spPr>
        <p:txBody>
          <a:bodyPr>
            <a:spAutoFit/>
          </a:bodyPr>
          <a:lstStyle/>
          <a:p>
            <a:r>
              <a:rPr lang="en-US" dirty="0"/>
              <a:t>[FRAU WANDERER IN HER TOMATO GARDEN AMID RUINS, FRANKFURT, GERMANY], 1947</a:t>
            </a:r>
          </a:p>
          <a:p>
            <a:r>
              <a:rPr lang="en-US" dirty="0"/>
              <a:t>International Center of Photography</a:t>
            </a:r>
          </a:p>
        </p:txBody>
      </p:sp>
    </p:spTree>
    <p:extLst>
      <p:ext uri="{BB962C8B-B14F-4D97-AF65-F5344CB8AC3E}">
        <p14:creationId xmlns:p14="http://schemas.microsoft.com/office/powerpoint/2010/main" val="635121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48089" y="242620"/>
            <a:ext cx="4307189" cy="4771439"/>
          </a:xfrm>
          <a:prstGeom prst="rect">
            <a:avLst/>
          </a:prstGeom>
        </p:spPr>
      </p:pic>
      <p:sp>
        <p:nvSpPr>
          <p:cNvPr id="3" name="Rectangle 2"/>
          <p:cNvSpPr/>
          <p:nvPr/>
        </p:nvSpPr>
        <p:spPr>
          <a:xfrm>
            <a:off x="2989811" y="5131462"/>
            <a:ext cx="6096000" cy="1200329"/>
          </a:xfrm>
          <a:prstGeom prst="rect">
            <a:avLst/>
          </a:prstGeom>
        </p:spPr>
        <p:txBody>
          <a:bodyPr>
            <a:spAutoFit/>
          </a:bodyPr>
          <a:lstStyle/>
          <a:p>
            <a:r>
              <a:rPr lang="en-US" dirty="0"/>
              <a:t>[REFUGEES FROM THE CIVIL WAR READING A LETTER, GREECE], 1948</a:t>
            </a:r>
          </a:p>
          <a:p>
            <a:r>
              <a:rPr lang="en-US" dirty="0"/>
              <a:t>Collection Ben </a:t>
            </a:r>
            <a:r>
              <a:rPr lang="en-US" dirty="0" err="1"/>
              <a:t>Shneiderman</a:t>
            </a:r>
            <a:r>
              <a:rPr lang="en-US" dirty="0"/>
              <a:t>, courtesy Howard Greenberg Gallery</a:t>
            </a:r>
          </a:p>
        </p:txBody>
      </p:sp>
    </p:spTree>
    <p:extLst>
      <p:ext uri="{BB962C8B-B14F-4D97-AF65-F5344CB8AC3E}">
        <p14:creationId xmlns:p14="http://schemas.microsoft.com/office/powerpoint/2010/main" val="20693344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63166" y="258162"/>
            <a:ext cx="3825860" cy="4848152"/>
          </a:xfrm>
          <a:prstGeom prst="rect">
            <a:avLst/>
          </a:prstGeom>
        </p:spPr>
      </p:pic>
      <p:sp>
        <p:nvSpPr>
          <p:cNvPr id="3" name="Rectangle 2"/>
          <p:cNvSpPr/>
          <p:nvPr/>
        </p:nvSpPr>
        <p:spPr>
          <a:xfrm>
            <a:off x="3164378" y="5303212"/>
            <a:ext cx="6096000" cy="923330"/>
          </a:xfrm>
          <a:prstGeom prst="rect">
            <a:avLst/>
          </a:prstGeom>
        </p:spPr>
        <p:txBody>
          <a:bodyPr>
            <a:spAutoFit/>
          </a:bodyPr>
          <a:lstStyle/>
          <a:p>
            <a:r>
              <a:rPr lang="en-US" dirty="0"/>
              <a:t>[BOY READING A BRAILLE BOOK WITH HIS LIPS, VILLA SAVOIA, ROME, ITALY], 1948</a:t>
            </a:r>
          </a:p>
          <a:p>
            <a:r>
              <a:rPr lang="en-US" dirty="0"/>
              <a:t>International Center of Photography</a:t>
            </a:r>
          </a:p>
        </p:txBody>
      </p:sp>
    </p:spTree>
    <p:extLst>
      <p:ext uri="{BB962C8B-B14F-4D97-AF65-F5344CB8AC3E}">
        <p14:creationId xmlns:p14="http://schemas.microsoft.com/office/powerpoint/2010/main" val="3303160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03281" y="125669"/>
            <a:ext cx="5999401" cy="5056852"/>
          </a:xfrm>
          <a:prstGeom prst="rect">
            <a:avLst/>
          </a:prstGeom>
        </p:spPr>
      </p:pic>
      <p:sp>
        <p:nvSpPr>
          <p:cNvPr id="3" name="Rectangle 2"/>
          <p:cNvSpPr/>
          <p:nvPr/>
        </p:nvSpPr>
        <p:spPr>
          <a:xfrm>
            <a:off x="3072939" y="5264465"/>
            <a:ext cx="6096000" cy="1200329"/>
          </a:xfrm>
          <a:prstGeom prst="rect">
            <a:avLst/>
          </a:prstGeom>
        </p:spPr>
        <p:txBody>
          <a:bodyPr>
            <a:spAutoFit/>
          </a:bodyPr>
          <a:lstStyle/>
          <a:p>
            <a:r>
              <a:rPr lang="en-US"/>
              <a:t>[BOYS TAKING A NAP IN A KINDERGARTEN AT A DP CAMP FOR SUDETENS, VIENNA, AUSTRIA], 1948</a:t>
            </a:r>
          </a:p>
          <a:p>
            <a:r>
              <a:rPr lang="en-US" dirty="0"/>
              <a:t>Collection Ben </a:t>
            </a:r>
            <a:r>
              <a:rPr lang="en-US" dirty="0" err="1"/>
              <a:t>Shneiderman</a:t>
            </a:r>
            <a:r>
              <a:rPr lang="en-US" dirty="0"/>
              <a:t>, courtesy Howard Greenberg Gallery</a:t>
            </a:r>
          </a:p>
        </p:txBody>
      </p:sp>
    </p:spTree>
    <p:extLst>
      <p:ext uri="{BB962C8B-B14F-4D97-AF65-F5344CB8AC3E}">
        <p14:creationId xmlns:p14="http://schemas.microsoft.com/office/powerpoint/2010/main" val="14772303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81490" y="70787"/>
            <a:ext cx="5061380" cy="5157919"/>
          </a:xfrm>
          <a:prstGeom prst="rect">
            <a:avLst/>
          </a:prstGeom>
        </p:spPr>
      </p:pic>
      <p:sp>
        <p:nvSpPr>
          <p:cNvPr id="3" name="Rectangle 2"/>
          <p:cNvSpPr/>
          <p:nvPr/>
        </p:nvSpPr>
        <p:spPr>
          <a:xfrm>
            <a:off x="3164378" y="5228706"/>
            <a:ext cx="6096000" cy="1200329"/>
          </a:xfrm>
          <a:prstGeom prst="rect">
            <a:avLst/>
          </a:prstGeom>
        </p:spPr>
        <p:txBody>
          <a:bodyPr>
            <a:spAutoFit/>
          </a:bodyPr>
          <a:lstStyle/>
          <a:p>
            <a:r>
              <a:rPr lang="en-US" dirty="0"/>
              <a:t>[SCHOOL CHILDREN WAITING FOR A BUS IN THE RUINS OF THE DESTROYED WARSAW GHETTO, POLAND], 1948</a:t>
            </a:r>
          </a:p>
          <a:p>
            <a:r>
              <a:rPr lang="en-US" dirty="0"/>
              <a:t>International Center of Photography, gift of Eileen and Ben </a:t>
            </a:r>
            <a:r>
              <a:rPr lang="en-US" dirty="0" err="1"/>
              <a:t>Shneiderman</a:t>
            </a:r>
            <a:r>
              <a:rPr lang="en-US" dirty="0"/>
              <a:t>, 1986</a:t>
            </a:r>
          </a:p>
        </p:txBody>
      </p:sp>
    </p:spTree>
    <p:extLst>
      <p:ext uri="{BB962C8B-B14F-4D97-AF65-F5344CB8AC3E}">
        <p14:creationId xmlns:p14="http://schemas.microsoft.com/office/powerpoint/2010/main" val="14036044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11217" y="229451"/>
            <a:ext cx="6524223" cy="5173822"/>
          </a:xfrm>
          <a:prstGeom prst="rect">
            <a:avLst/>
          </a:prstGeom>
        </p:spPr>
      </p:pic>
      <p:sp>
        <p:nvSpPr>
          <p:cNvPr id="3" name="Rectangle 2"/>
          <p:cNvSpPr/>
          <p:nvPr/>
        </p:nvSpPr>
        <p:spPr>
          <a:xfrm>
            <a:off x="3264131" y="5508213"/>
            <a:ext cx="6096000" cy="646331"/>
          </a:xfrm>
          <a:prstGeom prst="rect">
            <a:avLst/>
          </a:prstGeom>
        </p:spPr>
        <p:txBody>
          <a:bodyPr>
            <a:spAutoFit/>
          </a:bodyPr>
          <a:lstStyle/>
          <a:p>
            <a:r>
              <a:rPr lang="en-US" dirty="0"/>
              <a:t>[CHILDREN AT THE MUNICH ZOO WITH ADOLF, THE PARROT THAT SAYS, “HEIL HITLER!”, GERMANY], 1949</a:t>
            </a:r>
          </a:p>
        </p:txBody>
      </p:sp>
    </p:spTree>
    <p:extLst>
      <p:ext uri="{BB962C8B-B14F-4D97-AF65-F5344CB8AC3E}">
        <p14:creationId xmlns:p14="http://schemas.microsoft.com/office/powerpoint/2010/main" val="28761565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94807" y="141776"/>
            <a:ext cx="7938654" cy="5292437"/>
          </a:xfrm>
          <a:prstGeom prst="rect">
            <a:avLst/>
          </a:prstGeom>
        </p:spPr>
      </p:pic>
      <p:sp>
        <p:nvSpPr>
          <p:cNvPr id="3" name="Rectangle 2"/>
          <p:cNvSpPr/>
          <p:nvPr/>
        </p:nvSpPr>
        <p:spPr>
          <a:xfrm>
            <a:off x="2939935" y="5434213"/>
            <a:ext cx="6096000" cy="1200329"/>
          </a:xfrm>
          <a:prstGeom prst="rect">
            <a:avLst/>
          </a:prstGeom>
        </p:spPr>
        <p:txBody>
          <a:bodyPr>
            <a:spAutoFit/>
          </a:bodyPr>
          <a:lstStyle/>
          <a:p>
            <a:r>
              <a:rPr lang="en-US" dirty="0"/>
              <a:t>[ELIEZER TRITO HOLDING HIS DAUGHTER, MIRIAM TRITO, THE FIRST BABY BORN IN THE SETTLEMENT OF ALMA, ISRAEL], 1951</a:t>
            </a:r>
          </a:p>
          <a:p>
            <a:r>
              <a:rPr lang="en-US" dirty="0"/>
              <a:t>International Center of Photography, gift of Ben </a:t>
            </a:r>
            <a:r>
              <a:rPr lang="en-US" dirty="0" err="1"/>
              <a:t>Shneiderman</a:t>
            </a:r>
            <a:r>
              <a:rPr lang="en-US" dirty="0"/>
              <a:t>, 1997</a:t>
            </a:r>
          </a:p>
        </p:txBody>
      </p:sp>
    </p:spTree>
    <p:extLst>
      <p:ext uri="{BB962C8B-B14F-4D97-AF65-F5344CB8AC3E}">
        <p14:creationId xmlns:p14="http://schemas.microsoft.com/office/powerpoint/2010/main" val="35402207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40924" y="172251"/>
            <a:ext cx="6852458" cy="4662693"/>
          </a:xfrm>
          <a:prstGeom prst="rect">
            <a:avLst/>
          </a:prstGeom>
        </p:spPr>
      </p:pic>
      <p:sp>
        <p:nvSpPr>
          <p:cNvPr id="3" name="Rectangle 2"/>
          <p:cNvSpPr/>
          <p:nvPr/>
        </p:nvSpPr>
        <p:spPr>
          <a:xfrm>
            <a:off x="3056312" y="4912651"/>
            <a:ext cx="6096000" cy="1754326"/>
          </a:xfrm>
          <a:prstGeom prst="rect">
            <a:avLst/>
          </a:prstGeom>
        </p:spPr>
        <p:txBody>
          <a:bodyPr>
            <a:spAutoFit/>
          </a:bodyPr>
          <a:lstStyle/>
          <a:p>
            <a:r>
              <a:rPr lang="en-US" dirty="0"/>
              <a:t>[WOMEN PERFORMING TASH’LICH, THE NEW YEAR RITUAL OF THROWING BREAD INTO WATER TO SYMBOLICALLY CAST OFF SINS, ON THE FIRST DAY OF ROSH HASHANAH, TEL AVIV, ISRAEL], SEPTEMBER 1954</a:t>
            </a:r>
          </a:p>
          <a:p>
            <a:r>
              <a:rPr lang="en-US" dirty="0"/>
              <a:t>Collection Ben </a:t>
            </a:r>
            <a:r>
              <a:rPr lang="en-US" dirty="0" err="1"/>
              <a:t>Shneiderman</a:t>
            </a:r>
            <a:r>
              <a:rPr lang="en-US" dirty="0"/>
              <a:t>, courtesy Howard Greenberg Gallery</a:t>
            </a:r>
          </a:p>
        </p:txBody>
      </p:sp>
    </p:spTree>
    <p:extLst>
      <p:ext uri="{BB962C8B-B14F-4D97-AF65-F5344CB8AC3E}">
        <p14:creationId xmlns:p14="http://schemas.microsoft.com/office/powerpoint/2010/main" val="39380410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27482" y="1097280"/>
            <a:ext cx="5603586" cy="4031873"/>
          </a:xfrm>
          <a:prstGeom prst="rect">
            <a:avLst/>
          </a:prstGeom>
          <a:noFill/>
        </p:spPr>
        <p:txBody>
          <a:bodyPr wrap="none" rtlCol="0">
            <a:spAutoFit/>
          </a:bodyPr>
          <a:lstStyle/>
          <a:p>
            <a:pPr algn="ctr"/>
            <a:r>
              <a:rPr lang="en-US" sz="3200" dirty="0"/>
              <a:t>Questions?</a:t>
            </a:r>
          </a:p>
          <a:p>
            <a:pPr algn="ctr"/>
            <a:endParaRPr lang="en-US" sz="3200" dirty="0"/>
          </a:p>
          <a:p>
            <a:pPr algn="ctr"/>
            <a:r>
              <a:rPr lang="en-US" sz="3200" dirty="0">
                <a:hlinkClick r:id="rId2"/>
              </a:rPr>
              <a:t>Amanda.Friedeman@ilhmec.org</a:t>
            </a:r>
            <a:endParaRPr lang="en-US" sz="3200" dirty="0"/>
          </a:p>
          <a:p>
            <a:pPr algn="ctr"/>
            <a:endParaRPr lang="en-US" sz="3200" dirty="0"/>
          </a:p>
          <a:p>
            <a:pPr algn="ctr"/>
            <a:endParaRPr lang="en-US" sz="3200" dirty="0"/>
          </a:p>
          <a:p>
            <a:pPr algn="ctr"/>
            <a:r>
              <a:rPr lang="en-US" sz="3200" dirty="0">
                <a:hlinkClick r:id="rId3"/>
              </a:rPr>
              <a:t>Matthew.Sackel@ilhmec.org</a:t>
            </a:r>
            <a:endParaRPr lang="en-US" sz="3200" dirty="0"/>
          </a:p>
          <a:p>
            <a:pPr algn="ctr"/>
            <a:endParaRPr lang="en-US" sz="3200" dirty="0"/>
          </a:p>
          <a:p>
            <a:pPr algn="ctr"/>
            <a:endParaRPr lang="en-US" sz="3200" dirty="0"/>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90949" y="4651144"/>
            <a:ext cx="4476652" cy="1751733"/>
          </a:xfrm>
          <a:prstGeom prst="rect">
            <a:avLst/>
          </a:prstGeom>
        </p:spPr>
      </p:pic>
    </p:spTree>
    <p:extLst>
      <p:ext uri="{BB962C8B-B14F-4D97-AF65-F5344CB8AC3E}">
        <p14:creationId xmlns:p14="http://schemas.microsoft.com/office/powerpoint/2010/main" val="18093978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8D239B47D6A944B818B9D86DB567E42" ma:contentTypeVersion="14" ma:contentTypeDescription="Create a new document." ma:contentTypeScope="" ma:versionID="6faeb7948c7175debdd724f0135d237a">
  <xsd:schema xmlns:xsd="http://www.w3.org/2001/XMLSchema" xmlns:xs="http://www.w3.org/2001/XMLSchema" xmlns:p="http://schemas.microsoft.com/office/2006/metadata/properties" xmlns:ns3="9aa1e0e6-2716-45b6-85b5-b4f8c8f3a69c" xmlns:ns4="69acaeee-dad5-40a0-8e3f-b74064f6564c" targetNamespace="http://schemas.microsoft.com/office/2006/metadata/properties" ma:root="true" ma:fieldsID="1c9867875205fe1156126c661afc0393" ns3:_="" ns4:_="">
    <xsd:import namespace="9aa1e0e6-2716-45b6-85b5-b4f8c8f3a69c"/>
    <xsd:import namespace="69acaeee-dad5-40a0-8e3f-b74064f6564c"/>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LengthInSeconds" minOccurs="0"/>
                <xsd:element ref="ns3:MediaServiceDateTaken" minOccurs="0"/>
                <xsd:element ref="ns3:MediaServiceAutoKeyPoints" minOccurs="0"/>
                <xsd:element ref="ns3:MediaServiceKeyPoints" minOccurs="0"/>
                <xsd:element ref="ns3:MediaServiceLocatio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a1e0e6-2716-45b6-85b5-b4f8c8f3a6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DateTaken" ma:index="17"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9acaeee-dad5-40a0-8e3f-b74064f6564c"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42690E7-E932-4041-8ED8-FAD5E2677D15}">
  <ds:schemaRefs>
    <ds:schemaRef ds:uri="http://schemas.microsoft.com/sharepoint/v3/contenttype/forms"/>
  </ds:schemaRefs>
</ds:datastoreItem>
</file>

<file path=customXml/itemProps2.xml><?xml version="1.0" encoding="utf-8"?>
<ds:datastoreItem xmlns:ds="http://schemas.openxmlformats.org/officeDocument/2006/customXml" ds:itemID="{D2426ED8-A5EB-47C6-AC2D-6F5595EFCE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a1e0e6-2716-45b6-85b5-b4f8c8f3a69c"/>
    <ds:schemaRef ds:uri="69acaeee-dad5-40a0-8e3f-b74064f656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D24792-BA34-42F2-AE58-A2259007DD8D}">
  <ds:schemaRefs>
    <ds:schemaRef ds:uri="http://schemas.openxmlformats.org/package/2006/metadata/core-properties"/>
    <ds:schemaRef ds:uri="http://schemas.microsoft.com/office/2006/metadata/properties"/>
    <ds:schemaRef ds:uri="9aa1e0e6-2716-45b6-85b5-b4f8c8f3a69c"/>
    <ds:schemaRef ds:uri="http://schemas.microsoft.com/office/2006/documentManagement/types"/>
    <ds:schemaRef ds:uri="http://purl.org/dc/elements/1.1/"/>
    <ds:schemaRef ds:uri="http://schemas.microsoft.com/office/infopath/2007/PartnerControls"/>
    <ds:schemaRef ds:uri="http://www.w3.org/XML/1998/namespace"/>
    <ds:schemaRef ds:uri="http://purl.org/dc/terms/"/>
    <ds:schemaRef ds:uri="69acaeee-dad5-40a0-8e3f-b74064f6564c"/>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939</TotalTime>
  <Words>1058</Words>
  <Application>Microsoft Office PowerPoint</Application>
  <PresentationFormat>Widescreen</PresentationFormat>
  <Paragraphs>94</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Calibri Light</vt:lpstr>
      <vt:lpstr>Office Theme</vt:lpstr>
      <vt:lpstr>Chim: From Destruction to Resurrection</vt:lpstr>
      <vt:lpstr>All handouts for today’s training are available at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Chim: From Destruction to Resurrection</dc:title>
  <dc:creator>Matthew Sackel</dc:creator>
  <cp:lastModifiedBy>User99</cp:lastModifiedBy>
  <cp:revision>44</cp:revision>
  <dcterms:created xsi:type="dcterms:W3CDTF">2022-08-30T13:48:20Z</dcterms:created>
  <dcterms:modified xsi:type="dcterms:W3CDTF">2022-09-14T21:06:47Z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0x010100F8D239B47D6A944B818B9D86DB567E42</vt:lpwstr>
  </property>
</Properties>
</file>